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91" r:id="rId4"/>
    <p:sldId id="296" r:id="rId5"/>
    <p:sldId id="300" r:id="rId6"/>
    <p:sldId id="298" r:id="rId7"/>
    <p:sldId id="299" r:id="rId8"/>
    <p:sldId id="301" r:id="rId9"/>
    <p:sldId id="302" r:id="rId10"/>
    <p:sldId id="303" r:id="rId11"/>
    <p:sldId id="304" r:id="rId12"/>
    <p:sldId id="305" r:id="rId13"/>
    <p:sldId id="307" r:id="rId14"/>
    <p:sldId id="278" r:id="rId15"/>
    <p:sldId id="309" r:id="rId16"/>
    <p:sldId id="259" r:id="rId17"/>
    <p:sldId id="260" r:id="rId18"/>
    <p:sldId id="288" r:id="rId19"/>
    <p:sldId id="258" r:id="rId20"/>
    <p:sldId id="261" r:id="rId21"/>
    <p:sldId id="279" r:id="rId22"/>
    <p:sldId id="262" r:id="rId23"/>
    <p:sldId id="310" r:id="rId24"/>
    <p:sldId id="308" r:id="rId25"/>
    <p:sldId id="293" r:id="rId26"/>
    <p:sldId id="290" r:id="rId27"/>
    <p:sldId id="292" r:id="rId28"/>
    <p:sldId id="270" r:id="rId29"/>
    <p:sldId id="271" r:id="rId30"/>
    <p:sldId id="311" r:id="rId31"/>
    <p:sldId id="272" r:id="rId32"/>
    <p:sldId id="273" r:id="rId33"/>
    <p:sldId id="277" r:id="rId34"/>
    <p:sldId id="257" r:id="rId35"/>
    <p:sldId id="312" r:id="rId36"/>
    <p:sldId id="313" r:id="rId37"/>
    <p:sldId id="315" r:id="rId38"/>
    <p:sldId id="297" r:id="rId39"/>
    <p:sldId id="316" r:id="rId40"/>
    <p:sldId id="317" r:id="rId41"/>
    <p:sldId id="318" r:id="rId42"/>
    <p:sldId id="265" r:id="rId43"/>
    <p:sldId id="323" r:id="rId44"/>
    <p:sldId id="306" r:id="rId45"/>
    <p:sldId id="32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5" autoAdjust="0"/>
    <p:restoredTop sz="88488" autoAdjust="0"/>
  </p:normalViewPr>
  <p:slideViewPr>
    <p:cSldViewPr snapToGrid="0">
      <p:cViewPr varScale="1">
        <p:scale>
          <a:sx n="34" d="100"/>
          <a:sy n="34" d="100"/>
        </p:scale>
        <p:origin x="2333" y="1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391D-528E-41E8-A66B-291B0334EFF6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7AA09-ECB9-44BE-9FE0-E1B90436C3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8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ian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fluential_observations" TargetMode="External"/><Relationship Id="rId5" Type="http://schemas.openxmlformats.org/officeDocument/2006/relationships/hyperlink" Target="https://en.wikipedia.org/wiki/Outlier" TargetMode="External"/><Relationship Id="rId4" Type="http://schemas.openxmlformats.org/officeDocument/2006/relationships/hyperlink" Target="https://en.wikipedia.org/wiki/Francis_Anscombe" TargetMode="Externa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utlier" TargetMode="External"/><Relationship Id="rId3" Type="http://schemas.openxmlformats.org/officeDocument/2006/relationships/hyperlink" Target="https://en.wikipedia.org/wiki/Scatter_plot" TargetMode="External"/><Relationship Id="rId7" Type="http://schemas.openxmlformats.org/officeDocument/2006/relationships/hyperlink" Target="https://en.wikipedia.org/wiki/Robust_regression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gression_line" TargetMode="External"/><Relationship Id="rId5" Type="http://schemas.openxmlformats.org/officeDocument/2006/relationships/hyperlink" Target="https://en.wikipedia.org/wiki/Normal_distribution" TargetMode="External"/><Relationship Id="rId4" Type="http://schemas.openxmlformats.org/officeDocument/2006/relationships/hyperlink" Target="https://en.wikipedia.org/wiki/Variable_(mathematics)" TargetMode="External"/><Relationship Id="rId9" Type="http://schemas.openxmlformats.org/officeDocument/2006/relationships/hyperlink" Target="https://en.wikipedia.org/wiki/High-leverage_point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Babbage" TargetMode="External"/><Relationship Id="rId7" Type="http://schemas.openxmlformats.org/officeDocument/2006/relationships/hyperlink" Target="https://en.wikipedia.org/wiki/Programm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lgorithm" TargetMode="External"/><Relationship Id="rId5" Type="http://schemas.openxmlformats.org/officeDocument/2006/relationships/hyperlink" Target="https://en.wikipedia.org/wiki/Analytical_Engine" TargetMode="External"/><Relationship Id="rId4" Type="http://schemas.openxmlformats.org/officeDocument/2006/relationships/hyperlink" Target="https://en.wikipedia.org/wiki/Computer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562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about this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313FDC-B773-4A3C-9DFB-8B626257A0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7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313FDC-B773-4A3C-9DFB-8B626257A0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6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it is possible to roughly interpret what’s going on without a visualisation, and it’s true that in these datasets, x is positively correlated with y. However, this dataset perhaps obviously, is not a true one for Littorina, but is actually one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constructed in 1973 by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tatistician"/>
              </a:rPr>
              <a:t>statistician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rancis Anscombe"/>
              </a:rPr>
              <a:t>Francis Anscombe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demonstrate both the importance of graphing data before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and the effect of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utlier"/>
              </a:rPr>
              <a:t>outliers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other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luential observations"/>
              </a:rPr>
              <a:t>influential observations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statistical properties. </a:t>
            </a:r>
            <a:endParaRPr lang="en-GB" dirty="0"/>
          </a:p>
          <a:p>
            <a:endParaRPr lang="en-GB" dirty="0"/>
          </a:p>
          <a:p>
            <a:r>
              <a:rPr lang="en-GB" dirty="0"/>
              <a:t>If you take this data and analyse it in Minitab, each of these datasets will give the exact same results – R2, slope and intercept.</a:t>
            </a:r>
          </a:p>
          <a:p>
            <a:endParaRPr lang="en-GB" dirty="0"/>
          </a:p>
          <a:p>
            <a:r>
              <a:rPr lang="en-GB" dirty="0"/>
              <a:t>But when you graph them, they tell quite a different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313FDC-B773-4A3C-9DFB-8B626257A0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221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these are the four datasets, each with the linear regression line shown in blue. 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are people’s opinion on Dataset 1? Is a linear regression appropriate for the data? [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catter plot"/>
              </a:rPr>
              <a:t>scatter plot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(top left) appears to be a simple linear relationship, corresponding to two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Variable (mathematics)"/>
              </a:rPr>
              <a:t>variables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correlated where y could be modelled as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ormal distribution"/>
              </a:rPr>
              <a:t>gaussian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mean linearly dependent on x.]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about Dataset 2?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Dataset 3 – what’s the problem, and how would you deal with it? [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third graph (bottom left), the distribution is linear, but should have a different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Regression line"/>
              </a:rPr>
              <a:t>regression line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Robust regression"/>
              </a:rPr>
              <a:t>robust regression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would have been called for). The calculated regression is offset by the one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Outlier"/>
              </a:rPr>
              <a:t>outlier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exerts enough influence to lower the correlation coefficient from 1 to 0.816.</a:t>
            </a:r>
            <a:r>
              <a:rPr lang="en-GB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Dataset 4 – what happened here? [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 fourth graph (bottom right) shows an example when one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High-leverage point"/>
              </a:rPr>
              <a:t>high-leverage point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enough to produce a high correlation coefficient, even though the other data points do not indicate any relationship between the variables.]</a:t>
            </a:r>
            <a:endParaRPr lang="en-GB" dirty="0"/>
          </a:p>
          <a:p>
            <a:endParaRPr lang="en-GB" dirty="0"/>
          </a:p>
          <a:p>
            <a:r>
              <a:rPr lang="en-GB" dirty="0"/>
              <a:t>This all highlights that you should plot your data before you begin to analyse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313FDC-B773-4A3C-9DFB-8B626257A0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265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Layers: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GB" dirty="0"/>
              <a:t>Data with aesthetic properties (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Geoms</a:t>
            </a:r>
            <a:r>
              <a:rPr lang="en-GB" dirty="0"/>
              <a:t>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geom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_...()</a:t>
            </a:r>
          </a:p>
          <a:p>
            <a:pPr lvl="1"/>
            <a:r>
              <a:rPr lang="en-GB" dirty="0"/>
              <a:t>Type of plot (line, scatter, box-plot, etc).</a:t>
            </a:r>
          </a:p>
          <a:p>
            <a:endParaRPr lang="en-GB" dirty="0"/>
          </a:p>
          <a:p>
            <a:r>
              <a:rPr lang="en-GB" dirty="0"/>
              <a:t>Stats: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stat_...()</a:t>
            </a:r>
          </a:p>
          <a:p>
            <a:pPr lvl="1"/>
            <a:r>
              <a:rPr lang="en-GB" dirty="0"/>
              <a:t>Statistical transformations</a:t>
            </a:r>
          </a:p>
          <a:p>
            <a:pPr lvl="1"/>
            <a:r>
              <a:rPr lang="en-GB" dirty="0"/>
              <a:t>NB. Most </a:t>
            </a:r>
            <a:r>
              <a:rPr lang="en-GB" dirty="0" err="1"/>
              <a:t>geoms</a:t>
            </a:r>
            <a:r>
              <a:rPr lang="en-GB" dirty="0"/>
              <a:t> have a default stat, so this is not always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8512FC-F99C-4DEB-8EBB-84FEB30DD88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12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369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29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479A1-2C26-F246-A678-F640A6FC4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662BA5-4473-B101-80F5-A4E1853CF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9EB4B-C336-AB6B-5D68-F42FACEED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chiefly known for her work on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harles Babbage"/>
              </a:rPr>
              <a:t>Charles Babbage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 proposed mechanical general-purpose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puter"/>
              </a:rPr>
              <a:t>computer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nalytical Engine"/>
              </a:rPr>
              <a:t>Analytical Engine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She is believed by some to be the first to recognise that the machine had applications beyond pure calculation, and to have published the first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lgorithm"/>
              </a:rPr>
              <a:t>algorithm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intended to be carried out by such a machine. As a result, she is often regarded as the first to recognise the full potential of computers and as one of the first to be a computer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Programmer"/>
              </a:rPr>
              <a:t>programmer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6AF71-6A64-D680-1237-9E5A71E61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C7AA09-ECB9-44BE-9FE0-E1B90436C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563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44958-D273-F434-E1A4-FAE20CF26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ED904-670F-65A9-AFA8-A259386C5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024BBD-D9D5-9EE3-1DC6-9D4939FE1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DBF43-8BB6-11D2-360E-CB2C7EC83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803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•Start your analysis from copies of your raw data.</a:t>
            </a:r>
          </a:p>
          <a:p>
            <a:r>
              <a:rPr lang="en-GB" dirty="0"/>
              <a:t>•Any cleaning, merging, transforming, etc. of data should be done in scripts,</a:t>
            </a:r>
          </a:p>
          <a:p>
            <a:r>
              <a:rPr lang="en-GB" dirty="0"/>
              <a:t>not manually.</a:t>
            </a:r>
          </a:p>
          <a:p>
            <a:r>
              <a:rPr lang="en-GB" dirty="0"/>
              <a:t>•Split your workflow (scripts) into logical thematic units. For example, you might</a:t>
            </a:r>
          </a:p>
          <a:p>
            <a:r>
              <a:rPr lang="en-GB" dirty="0"/>
              <a:t>separate your code into scripts that (</a:t>
            </a:r>
            <a:r>
              <a:rPr lang="en-GB" dirty="0" err="1"/>
              <a:t>i</a:t>
            </a:r>
            <a:r>
              <a:rPr lang="en-GB" dirty="0"/>
              <a:t>) load, merge and clean data, (ii) analyse</a:t>
            </a:r>
          </a:p>
          <a:p>
            <a:r>
              <a:rPr lang="en-GB" dirty="0"/>
              <a:t>data, and (iii) produce outputs like figures and tables.</a:t>
            </a:r>
          </a:p>
          <a:p>
            <a:r>
              <a:rPr lang="en-GB" dirty="0"/>
              <a:t>•Eliminate code duplication by packaging up useful code into custom functions</a:t>
            </a:r>
          </a:p>
          <a:p>
            <a:r>
              <a:rPr lang="en-GB" dirty="0"/>
              <a:t>(see Programming). Make sure to comment your functions thoroughly,</a:t>
            </a:r>
          </a:p>
          <a:p>
            <a:r>
              <a:rPr lang="en-GB" dirty="0"/>
              <a:t>explaining their expected inputs and outputs, and what they are doing and why.</a:t>
            </a:r>
          </a:p>
          <a:p>
            <a:r>
              <a:rPr lang="en-GB" dirty="0"/>
              <a:t>•Document your code and data as comments in your scripts or by producing</a:t>
            </a:r>
          </a:p>
          <a:p>
            <a:r>
              <a:rPr lang="en-GB" dirty="0"/>
              <a:t>separate documentation (see Programming and Reproducible reports).</a:t>
            </a:r>
          </a:p>
          <a:p>
            <a:r>
              <a:rPr lang="en-GB" dirty="0"/>
              <a:t>•Any intermediary outputs generated by your workflow should be kept separate</a:t>
            </a:r>
          </a:p>
          <a:p>
            <a:r>
              <a:rPr lang="en-GB" dirty="0"/>
              <a:t>from raw data.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904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313FDC-B773-4A3C-9DFB-8B626257A0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513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our study, we collected four replicates. Here is an example of the first dataset we collected. By eyeballing the data, can anyone see any trend in the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313FDC-B773-4A3C-9DFB-8B626257A0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204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decided to replicate the dataset to see if we obtained similar conclusions – what do you think about this dataset?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313FDC-B773-4A3C-9DFB-8B626257A0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9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5F57-4700-41CF-B53F-155B936E2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B5A4-D58D-4B2B-B720-46D28D8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6453-CA4A-4007-AB0A-0622BBF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A456-2C54-4A50-9EC6-00CA3FD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00EEE-F615-400A-8D07-D2C50C95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77D-8B4E-4863-8CFE-C02562E6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C4BF-6AE2-4314-9FA1-4945C2BE9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F93C-6ECA-4ECB-97BE-B742F07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7D1C-6492-4EF7-96C4-40DCD0F0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C976-8CBA-44EC-8A36-3881D74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7192-EF66-4B5E-9830-0C3C2765B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C0D7-9E46-4818-97BD-F7D6834A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C2D9-67CD-4B0A-AB9E-E248F9C0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60F9-355A-46AC-BDE9-A71B5B81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E0E3-8F61-4CEF-A352-1C407D3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5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9621-8D37-B436-77E9-76C6FE2F0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00E89-55F7-1A5F-1387-EF5EF77C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298F1-4A14-C733-142C-79C5CFD1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E4D0A-2499-6359-FAFF-D6F177DC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48046-F9E0-FD90-092D-9D16A3DB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951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EAF8-A68A-7A62-A790-25A65B8A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3F3A-B47C-870D-A375-4EE8BD7B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FA9D4-F370-2D10-0378-A6988631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58863-54B7-085F-5ED6-F9407FE2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B6B0B-EBA8-B884-0AB1-25142447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208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5A15-BAA5-400E-9A99-7D85A419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FC4F0-5A0C-D5C2-011B-FC4A6D7BC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5A4C8-EA75-6085-CE53-91151C8B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8ABB6-0C9F-3E0C-2D31-7F98A276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A7353-BD45-472A-8048-878FFC72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236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67EB-EEE6-282E-535F-77A48914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8F16-39C7-81E0-E322-9E07E3584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E28B5-1123-F8E2-AADE-3FF0BC78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C13F6-F08F-AF94-FC5E-F2BC9827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B1406-30BF-B63B-F251-8E753DF1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457F3-BAF6-A0B1-2C31-9716A5AA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24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D80A-6334-7668-31D7-A99FD34A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FD95E-59AC-4984-C1E7-B6E9BA96F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7C9FD-0552-8EBF-7C74-28C6F2529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4111E-009E-6C68-4C69-3FCD1C25C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9E159-4B1D-42D1-644F-0E727F5F6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B9A056-DD66-AAE2-E6C8-F2667684B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F9F49-5812-7D6D-44AE-3CFDE791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0CACF-2308-A0E9-178F-0FB2FACC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295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C80C-2596-E6EC-9440-A9F92CD5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B0AAE-8870-C919-3CD2-41407F1A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26D8D-0E48-0C6D-4681-DC21AB28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F741C-8451-C053-8055-FC682510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926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16FB0E-5FA1-62F3-A499-EC3FFCDD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5BCBD-D7A2-ACBA-7AF9-605568474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50A7E-E9CB-47DE-1AFB-1D958C21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299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0043-CC4D-2E2F-D03A-5E29C948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4BBAB-96EF-A9E1-BD60-E511322B9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83DAF-82DB-43C1-E1DA-24E44CAF1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9C4DB-7A1A-0A9B-2F8A-24A84340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9F18E-0CCC-A195-B3CD-AAC1D2D3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9F846-AFF2-E75E-FBC0-C0A93B22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96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658-7E4A-4426-9420-85866A0B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6C77-9C41-4C89-BDC5-B81F0155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27A3B-AE0C-4236-90E9-C19F5D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AFAE-50EB-4C8F-B33A-F4E6B96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98E0-4DA9-4019-A112-CC8F76E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41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550B-C700-9C88-8F0D-4BBB03A8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B3B10E-A1CA-6619-A5B9-2FEBA25B2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C8763-5E62-1FF0-64B9-F74E2D5C6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56023-CCC8-31F2-D562-597C213E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22082-DC8A-C313-F3FA-665AB179D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D359E-CEB5-C4A2-7B1E-775F4390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13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5292-C718-1755-6EE9-015D1DCF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8B010-4BE2-BEA0-3701-73AF0B352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33E83-D767-02C8-081F-E5BBCE3E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E500-55A0-A122-2C78-66EB88A3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36A8A-C39A-6812-A68A-2CD04EAD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85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0A217-E2E7-2668-20DF-E64785DD8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FF229-76DA-7484-CB35-374E447C3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14B47-B574-9AD9-C802-A34707BF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F9D43-7ABF-085B-A1F9-E52FCD940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1798F-D553-F7D5-B4F8-69540F0C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20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2EA-22A4-4D1E-8D3F-23D797A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955-4D24-443F-8CA3-781BFA6B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EA94-7187-4086-80AA-592CDDDB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78C5-8BF6-4764-994C-1B1F65CC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A8A9-5C1D-4C67-9820-B56DFF3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79DF-F45F-4B7E-8746-9E0181F3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85A8-6294-4844-A49F-90DFAFADA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6199-A549-4345-AA7A-728A5BAB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F473-04F9-40DC-9BCA-CE94F9B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391D-75BC-49F9-BC69-EB2FB290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168A-769F-4266-BCAD-6329E6A1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33C-8B2B-4F7C-B26F-DEFC6E83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7607-110F-47BE-9797-D4685BAF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51EE-6699-49C0-924E-58381E0A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A4F6-2291-40C8-A288-B06CFAF5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667A4-1809-475A-B5A8-E98B524B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B0652-A5A8-4760-AB81-4D1F89E7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BCBB-3F50-45CD-BBFC-FD9F32D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D2085-D125-4033-B03D-47B94BB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4B0-A001-4133-8E52-7C1B9F6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29E6-703E-40DB-991A-D3B658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C962C-DF6A-4F9C-AB88-F6758ABC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730E-E43F-4AEB-9571-03076AC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7F65-2B22-4FE9-98A0-B25DD44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1C21A-6843-4AB8-8298-D5C68A2A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0B1A-8CB0-40FF-A4C5-39840191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61CC-DFAA-43DA-B591-74ED283E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93C-54B3-4D3C-8745-FA39749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412A-BBD9-4D15-BA8C-75CEF6AA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4C8C5-42CA-44B0-B03D-7CAFAB9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2A889-3819-4AE4-B871-89DEF0A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D83-721D-4499-A30E-DC1D6D0F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DD4-58B3-4D9F-BE4D-8893A31C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EBEF-1EFE-4290-AC2C-C2A8D7F4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4E482-3390-4C8F-AD9C-B4EFA36B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8B97-AB55-4168-8506-6015862A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135B-1FE1-4F6E-B770-35BEAB09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A74A4-64D5-4673-B0BD-1F6F7E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B5CE-3AE5-4448-B25F-7D1C35C9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66297-03D8-4B5C-8D6D-D01D8243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3B5F-C442-4F56-8CBC-0C283E926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CCC8-EC15-4607-84CA-55BA3835186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6A4A-89DA-4DF7-A232-EC992867C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F2AB-791B-42AD-9FA0-88431A79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FBEDE-0F0E-3F26-8D66-B064C8E3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8F359-7EFD-AFC7-755B-01D4E2DCD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A942E-02D1-5E62-C524-163B51BA7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0BD4A-58BF-45E3-9528-4B5993A556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8702F-C264-8FCE-BB9C-984546096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241F6-2CF5-232F-A7BC-0F3AD2822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DF061-35F0-4F57-A5F2-3C974EB531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9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https://www.nytimes.com/2019/02/13/magazine/women-coding-computer-programming.html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arianceexplained.org/r/trump-tweets/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news/many-junior-scientists-need-to-take-a-hard-look-at-their-job-prospects-1.2287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rcode.github.io/blog/2013-04-05-projects/" TargetMode="External"/><Relationship Id="rId2" Type="http://schemas.openxmlformats.org/officeDocument/2006/relationships/hyperlink" Target="https://nicercode.github.io/blog/2013-05-17-organising-my-projec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intro-to-r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bc.github.io/rcookbook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rpubs.com/SusanEJohnston/7953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ggplot2.tidyverse.org/index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r-graph-gallery.com/ggplot2-package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C9A-7CAF-4764-A825-9C11BFAAF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293" y="2328993"/>
            <a:ext cx="9144000" cy="2387600"/>
          </a:xfrm>
        </p:spPr>
        <p:txBody>
          <a:bodyPr/>
          <a:lstStyle/>
          <a:p>
            <a:r>
              <a:rPr lang="en-GB" dirty="0"/>
              <a:t>Using R as a Research Tool.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B4108-2157-48EE-BD03-4039E4CC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93" y="4808668"/>
            <a:ext cx="9144000" cy="1655762"/>
          </a:xfrm>
        </p:spPr>
        <p:txBody>
          <a:bodyPr>
            <a:normAutofit/>
          </a:bodyPr>
          <a:lstStyle/>
          <a:p>
            <a:r>
              <a:rPr lang="en-GB" b="1" dirty="0"/>
              <a:t>NERC E4 DTP Training</a:t>
            </a:r>
          </a:p>
          <a:p>
            <a:endParaRPr lang="en-GB" dirty="0"/>
          </a:p>
          <a:p>
            <a:r>
              <a:rPr lang="en-GB" dirty="0"/>
              <a:t>Dr Susan Johnston, Institute of Ecology and Evolution</a:t>
            </a:r>
          </a:p>
        </p:txBody>
      </p:sp>
      <p:pic>
        <p:nvPicPr>
          <p:cNvPr id="1026" name="Picture 2" descr="Image result for rstudio stickers">
            <a:extLst>
              <a:ext uri="{FF2B5EF4-FFF2-40B4-BE49-F238E27FC236}">
                <a16:creationId xmlns:a16="http://schemas.microsoft.com/office/drawing/2014/main" id="{D43412DC-9AB1-44F2-95DC-486BE1B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55" y="662331"/>
            <a:ext cx="762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A50-ADFC-4980-8093-D24D3300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165" y="433633"/>
            <a:ext cx="4524865" cy="176135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Scenarios that benefit from reproducibility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C14-F39D-4DE1-9D93-7757DA3D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490" y="456719"/>
            <a:ext cx="7110727" cy="6052008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The first researcher who will need to reproduce results is likely to be </a:t>
            </a:r>
            <a:r>
              <a:rPr lang="en-GB" sz="2400" b="1" dirty="0">
                <a:solidFill>
                  <a:srgbClr val="C00000"/>
                </a:solidFill>
              </a:rPr>
              <a:t>YOU.</a:t>
            </a:r>
          </a:p>
          <a:p>
            <a:endParaRPr lang="en-GB" sz="2400" b="1" dirty="0"/>
          </a:p>
          <a:p>
            <a:r>
              <a:rPr lang="en-GB" sz="2400" dirty="0"/>
              <a:t>New data becomes available.</a:t>
            </a:r>
          </a:p>
          <a:p>
            <a:endParaRPr lang="en-GB" sz="2400" dirty="0"/>
          </a:p>
          <a:p>
            <a:r>
              <a:rPr lang="en-GB" sz="2400" dirty="0"/>
              <a:t>You return to a project after a period of time.</a:t>
            </a:r>
          </a:p>
          <a:p>
            <a:endParaRPr lang="en-GB" sz="2400" dirty="0"/>
          </a:p>
          <a:p>
            <a:r>
              <a:rPr lang="en-GB" sz="2400" dirty="0"/>
              <a:t>You give the project to a new student/collaborator.</a:t>
            </a:r>
          </a:p>
          <a:p>
            <a:endParaRPr lang="en-GB" sz="2400" dirty="0"/>
          </a:p>
          <a:p>
            <a:r>
              <a:rPr lang="en-GB" sz="2400" dirty="0"/>
              <a:t>A reviewer wants you to change something.</a:t>
            </a:r>
          </a:p>
          <a:p>
            <a:endParaRPr lang="en-GB" sz="2400" dirty="0"/>
          </a:p>
          <a:p>
            <a:r>
              <a:rPr lang="en-GB" sz="2400" dirty="0"/>
              <a:t>Other researchers want to used your data/methods.</a:t>
            </a:r>
          </a:p>
          <a:p>
            <a:endParaRPr lang="en-GB" sz="2400" dirty="0"/>
          </a:p>
          <a:p>
            <a:r>
              <a:rPr lang="en-GB" sz="2400" dirty="0"/>
              <a:t>You found an error, but not sure how it happened.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EF948-463F-445F-B6B3-32454A1FB9E8}"/>
              </a:ext>
            </a:extLst>
          </p:cNvPr>
          <p:cNvGrpSpPr/>
          <p:nvPr/>
        </p:nvGrpSpPr>
        <p:grpSpPr>
          <a:xfrm>
            <a:off x="120124" y="2308412"/>
            <a:ext cx="4288199" cy="3495229"/>
            <a:chOff x="-28279" y="1853406"/>
            <a:chExt cx="4524865" cy="3688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3AC078-9AE7-493A-91B0-D6FE8B8C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681" b="16481"/>
            <a:stretch/>
          </p:blipFill>
          <p:spPr>
            <a:xfrm>
              <a:off x="-28279" y="1853406"/>
              <a:ext cx="4524865" cy="31050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7186-850F-4F38-A135-DEA38EA8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1" t="84318"/>
            <a:stretch/>
          </p:blipFill>
          <p:spPr>
            <a:xfrm>
              <a:off x="1074655" y="4958499"/>
              <a:ext cx="3043875" cy="58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35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0B70-CFFF-6BB9-50C3-0F6300CDC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05" y="141731"/>
            <a:ext cx="10515600" cy="1325563"/>
          </a:xfrm>
        </p:spPr>
        <p:txBody>
          <a:bodyPr/>
          <a:lstStyle/>
          <a:p>
            <a:r>
              <a:rPr lang="en-US" dirty="0"/>
              <a:t>Coding is Key!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7867-BE9A-48DB-7139-6358F45A0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05" y="1581076"/>
            <a:ext cx="4791074" cy="4351338"/>
          </a:xfrm>
        </p:spPr>
        <p:txBody>
          <a:bodyPr>
            <a:normAutofit/>
          </a:bodyPr>
          <a:lstStyle/>
          <a:p>
            <a:r>
              <a:rPr lang="en-US" dirty="0"/>
              <a:t>Automates analyses.</a:t>
            </a:r>
          </a:p>
          <a:p>
            <a:endParaRPr lang="en-US" dirty="0"/>
          </a:p>
          <a:p>
            <a:r>
              <a:rPr lang="en-US" dirty="0"/>
              <a:t>Provides a record of all data manipulation analysis.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be adapted and rerun.</a:t>
            </a:r>
          </a:p>
          <a:p>
            <a:endParaRPr lang="en-US" dirty="0"/>
          </a:p>
          <a:p>
            <a:r>
              <a:rPr lang="en-US" dirty="0"/>
              <a:t>You should always use code whenever possible.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30427-8810-5507-08F8-D313C5C0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610" y="1842670"/>
            <a:ext cx="5393995" cy="3965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188B28-C6D3-6AA4-A3FF-295283DA22D5}"/>
              </a:ext>
            </a:extLst>
          </p:cNvPr>
          <p:cNvSpPr/>
          <p:nvPr/>
        </p:nvSpPr>
        <p:spPr>
          <a:xfrm>
            <a:off x="5208309" y="816299"/>
            <a:ext cx="7802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20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0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C3E547-26F6-A07F-3324-6C33426771BA}"/>
              </a:ext>
            </a:extLst>
          </p:cNvPr>
          <p:cNvSpPr/>
          <p:nvPr/>
        </p:nvSpPr>
        <p:spPr>
          <a:xfrm>
            <a:off x="0" y="4981575"/>
            <a:ext cx="12192000" cy="1876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B5858-9314-9E76-362C-219416C3A81C}"/>
              </a:ext>
            </a:extLst>
          </p:cNvPr>
          <p:cNvSpPr/>
          <p:nvPr/>
        </p:nvSpPr>
        <p:spPr>
          <a:xfrm>
            <a:off x="0" y="0"/>
            <a:ext cx="12192000" cy="962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1681F2-73E5-97DB-6612-2A7FE8305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44" y="1324481"/>
            <a:ext cx="3077675" cy="351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roducing JavaScript Developer of Technical Content, Stephenie Minami  Nakajima">
            <a:extLst>
              <a:ext uri="{FF2B5EF4-FFF2-40B4-BE49-F238E27FC236}">
                <a16:creationId xmlns:a16="http://schemas.microsoft.com/office/drawing/2014/main" id="{F514F92D-9C71-AD1E-5CC3-C2717196B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3" y="1385975"/>
            <a:ext cx="3892491" cy="33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/wholesomememes - When someone asks me how I got better: | LOTS AND LOTS OF MISTAKES. Spongebob Squarepants vector trace by kssael, CNickelodeon">
            <a:extLst>
              <a:ext uri="{FF2B5EF4-FFF2-40B4-BE49-F238E27FC236}">
                <a16:creationId xmlns:a16="http://schemas.microsoft.com/office/drawing/2014/main" id="{F516957D-D6B3-434A-B410-1B0283F1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02" y="1324481"/>
            <a:ext cx="3673776" cy="353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0E82D8-E8DD-57CA-6ADB-FE2851CA0708}"/>
              </a:ext>
            </a:extLst>
          </p:cNvPr>
          <p:cNvSpPr txBox="1"/>
          <p:nvPr/>
        </p:nvSpPr>
        <p:spPr>
          <a:xfrm>
            <a:off x="819598" y="5411300"/>
            <a:ext cx="279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 will take time    (but not much time!)</a:t>
            </a:r>
            <a:endParaRPr lang="en-GB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FD0EACA-FEF8-6297-12F4-017AFE52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38" y="-69016"/>
            <a:ext cx="9001125" cy="112629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Learning to code is about the ✨process✨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624B5-2CCF-E14B-028F-2C23B83FBA49}"/>
              </a:ext>
            </a:extLst>
          </p:cNvPr>
          <p:cNvSpPr txBox="1"/>
          <p:nvPr/>
        </p:nvSpPr>
        <p:spPr>
          <a:xfrm>
            <a:off x="4201251" y="5399810"/>
            <a:ext cx="4031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will (should) screw up      (a lot) and learn many lessons.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713CA-8D92-ADF6-C96E-27ADC8F7029B}"/>
              </a:ext>
            </a:extLst>
          </p:cNvPr>
          <p:cNvSpPr txBox="1"/>
          <p:nvPr/>
        </p:nvSpPr>
        <p:spPr>
          <a:xfrm>
            <a:off x="8467244" y="5411300"/>
            <a:ext cx="3490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Code can be improved: it’s fine to get the job done.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5568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94D32-EFF6-8C38-4029-7E3BF07EC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F84392A-86EC-6128-16FF-D4C919FD8ADE}"/>
              </a:ext>
            </a:extLst>
          </p:cNvPr>
          <p:cNvGrpSpPr/>
          <p:nvPr/>
        </p:nvGrpSpPr>
        <p:grpSpPr>
          <a:xfrm>
            <a:off x="849786" y="1132459"/>
            <a:ext cx="10042093" cy="5320126"/>
            <a:chOff x="802357" y="708158"/>
            <a:chExt cx="10858265" cy="5752519"/>
          </a:xfrm>
        </p:grpSpPr>
        <p:pic>
          <p:nvPicPr>
            <p:cNvPr id="1026" name="Picture 2" descr="File:Ada Lovelace 1838.jpg">
              <a:extLst>
                <a:ext uri="{FF2B5EF4-FFF2-40B4-BE49-F238E27FC236}">
                  <a16:creationId xmlns:a16="http://schemas.microsoft.com/office/drawing/2014/main" id="{009EC654-0CBE-AF3B-5AAB-99ECD7429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57" y="708158"/>
              <a:ext cx="4369700" cy="544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5651A2-8523-354E-8712-773C9DD80C41}"/>
                </a:ext>
              </a:extLst>
            </p:cNvPr>
            <p:cNvSpPr/>
            <p:nvPr/>
          </p:nvSpPr>
          <p:spPr>
            <a:xfrm>
              <a:off x="1935346" y="6149842"/>
              <a:ext cx="2492347" cy="299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Ada Lovelace, 1840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C5ED92-5495-2DBA-3E99-FCA4ED103E67}"/>
                </a:ext>
              </a:extLst>
            </p:cNvPr>
            <p:cNvGrpSpPr/>
            <p:nvPr/>
          </p:nvGrpSpPr>
          <p:grpSpPr>
            <a:xfrm>
              <a:off x="5447103" y="708158"/>
              <a:ext cx="6213519" cy="5752519"/>
              <a:chOff x="5729161" y="729843"/>
              <a:chExt cx="5651718" cy="5232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FCA8874-93CE-A0C6-BC6D-BB9625A85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9161" y="729843"/>
                <a:ext cx="5476340" cy="2699157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60EFD9-A954-D145-3B7B-9AA0DF1D712D}"/>
                  </a:ext>
                </a:extLst>
              </p:cNvPr>
              <p:cNvSpPr/>
              <p:nvPr/>
            </p:nvSpPr>
            <p:spPr>
              <a:xfrm>
                <a:off x="6096000" y="2585921"/>
                <a:ext cx="21174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https://www.nytimes.com/2019/02/13/magazine/women-coding-computer-programming.html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28" name="Picture 4" descr="Black and white photograph of Mary Jackson standing in front of large instruments, holding a clipboard and pencil">
                <a:extLst>
                  <a:ext uri="{FF2B5EF4-FFF2-40B4-BE49-F238E27FC236}">
                    <a16:creationId xmlns:a16="http://schemas.microsoft.com/office/drawing/2014/main" id="{419AD147-26A3-CA68-4B61-F0C16AF5F9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9161" y="3543335"/>
                <a:ext cx="2781015" cy="215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DBDEDB-E1BA-0F0A-FFF7-B0F0F94B6B33}"/>
                  </a:ext>
                </a:extLst>
              </p:cNvPr>
              <p:cNvSpPr/>
              <p:nvPr/>
            </p:nvSpPr>
            <p:spPr>
              <a:xfrm>
                <a:off x="6096000" y="5685244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Mary Jackson at NASA, 1977</a:t>
                </a:r>
              </a:p>
            </p:txBody>
          </p:sp>
          <p:pic>
            <p:nvPicPr>
              <p:cNvPr id="1030" name="Picture 6" descr="https://upload.wikimedia.org/wikipedia/commons/3/37/Grace_Hopper_and_UNIVAC.jpg">
                <a:extLst>
                  <a:ext uri="{FF2B5EF4-FFF2-40B4-BE49-F238E27FC236}">
                    <a16:creationId xmlns:a16="http://schemas.microsoft.com/office/drawing/2014/main" id="{48EFBF5C-ACF9-19FA-A741-56C18D92FF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3725" y="3543334"/>
                <a:ext cx="2441776" cy="2141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30C00C-1699-CF66-4A90-152FE1079388}"/>
                  </a:ext>
                </a:extLst>
              </p:cNvPr>
              <p:cNvSpPr/>
              <p:nvPr/>
            </p:nvSpPr>
            <p:spPr>
              <a:xfrm>
                <a:off x="8888532" y="5669855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Rear Admiral Grace Hopper, 1960</a:t>
                </a:r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CF16F2C5-1319-469D-6C2D-D80DD18C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765" y="-57598"/>
            <a:ext cx="451247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Anyone can code.</a:t>
            </a:r>
          </a:p>
        </p:txBody>
      </p:sp>
    </p:spTree>
    <p:extLst>
      <p:ext uri="{BB962C8B-B14F-4D97-AF65-F5344CB8AC3E}">
        <p14:creationId xmlns:p14="http://schemas.microsoft.com/office/powerpoint/2010/main" val="340781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6"/>
            <a:ext cx="4027998" cy="1325563"/>
          </a:xfrm>
        </p:spPr>
        <p:txBody>
          <a:bodyPr/>
          <a:lstStyle/>
          <a:p>
            <a:r>
              <a:rPr lang="en-GB" dirty="0"/>
              <a:t>What is           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960B-82BE-4065-BB48-580DFFC7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07" y="1869619"/>
            <a:ext cx="4962487" cy="4351338"/>
          </a:xfrm>
        </p:spPr>
        <p:txBody>
          <a:bodyPr>
            <a:normAutofit/>
          </a:bodyPr>
          <a:lstStyle/>
          <a:p>
            <a:r>
              <a:rPr lang="en-GB" sz="2400" dirty="0"/>
              <a:t>Environment for statistical computing and graphics.</a:t>
            </a:r>
          </a:p>
          <a:p>
            <a:endParaRPr lang="en-GB" sz="2400" dirty="0"/>
          </a:p>
          <a:p>
            <a:r>
              <a:rPr lang="en-GB" sz="2400" dirty="0"/>
              <a:t>Interactive programming language.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20,406 packages on CRAN.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b="1" dirty="0"/>
              <a:t>Free and open-source</a:t>
            </a:r>
            <a:r>
              <a:rPr lang="en-GB" sz="2400" dirty="0"/>
              <a:t> multi-platform software.</a:t>
            </a:r>
            <a:endParaRPr lang="en-US" sz="2400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3" y="478580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F9E92A-1F64-6618-1DEA-85FAE77EFC87}"/>
              </a:ext>
            </a:extLst>
          </p:cNvPr>
          <p:cNvSpPr txBox="1">
            <a:spLocks/>
          </p:cNvSpPr>
          <p:nvPr/>
        </p:nvSpPr>
        <p:spPr>
          <a:xfrm>
            <a:off x="6096000" y="327416"/>
            <a:ext cx="57434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is                       ?</a:t>
            </a:r>
            <a:endParaRPr lang="en-US" dirty="0"/>
          </a:p>
        </p:txBody>
      </p:sp>
      <p:pic>
        <p:nvPicPr>
          <p:cNvPr id="6146" name="Picture 2" descr="RStudio Logo Usage Guidelines - RStudio">
            <a:extLst>
              <a:ext uri="{FF2B5EF4-FFF2-40B4-BE49-F238E27FC236}">
                <a16:creationId xmlns:a16="http://schemas.microsoft.com/office/drawing/2014/main" id="{EECC148C-7F95-5962-9AE5-7911020A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68" y="513649"/>
            <a:ext cx="2714045" cy="9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B8A07B-F2AF-61AD-C04A-C802C88EA7CD}"/>
              </a:ext>
            </a:extLst>
          </p:cNvPr>
          <p:cNvSpPr txBox="1">
            <a:spLocks/>
          </p:cNvSpPr>
          <p:nvPr/>
        </p:nvSpPr>
        <p:spPr>
          <a:xfrm>
            <a:off x="6567507" y="1869619"/>
            <a:ext cx="46322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Integrated development environment (IDE) for running R.</a:t>
            </a:r>
          </a:p>
          <a:p>
            <a:endParaRPr lang="en-GB" sz="2400" dirty="0"/>
          </a:p>
          <a:p>
            <a:r>
              <a:rPr lang="en-GB" sz="2400" dirty="0"/>
              <a:t>Integrates other tools to aid reproducibility.</a:t>
            </a:r>
          </a:p>
          <a:p>
            <a:endParaRPr lang="en-GB" sz="2400" dirty="0"/>
          </a:p>
          <a:p>
            <a:r>
              <a:rPr lang="en-GB" sz="2400" dirty="0"/>
              <a:t>R Projects allow portability.</a:t>
            </a:r>
          </a:p>
          <a:p>
            <a:endParaRPr lang="en-GB" sz="2400" dirty="0"/>
          </a:p>
          <a:p>
            <a:r>
              <a:rPr lang="en-GB" sz="2400" b="1" dirty="0"/>
              <a:t>Free </a:t>
            </a:r>
            <a:r>
              <a:rPr lang="en-GB" sz="2400" dirty="0"/>
              <a:t>multi-platform software.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7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          ?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5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C6A3B-365D-4DA4-BE12-AF4041665590}"/>
              </a:ext>
            </a:extLst>
          </p:cNvPr>
          <p:cNvSpPr/>
          <p:nvPr/>
        </p:nvSpPr>
        <p:spPr>
          <a:xfrm>
            <a:off x="1093508" y="2243240"/>
            <a:ext cx="1058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F19-3EAF-4E29-AF8B-A9F9888C9704}"/>
              </a:ext>
            </a:extLst>
          </p:cNvPr>
          <p:cNvSpPr txBox="1"/>
          <p:nvPr/>
        </p:nvSpPr>
        <p:spPr>
          <a:xfrm>
            <a:off x="499295" y="4166648"/>
            <a:ext cx="3459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Processing and tidying data.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B32D-BF48-4331-93D6-5EB727E56BB9}"/>
              </a:ext>
            </a:extLst>
          </p:cNvPr>
          <p:cNvSpPr txBox="1"/>
          <p:nvPr/>
        </p:nvSpPr>
        <p:spPr>
          <a:xfrm>
            <a:off x="4119188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Data visualisation.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Reports and presentations.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08080-8345-4D40-B237-F855746AE4A6}"/>
              </a:ext>
            </a:extLst>
          </p:cNvPr>
          <p:cNvSpPr txBox="1"/>
          <p:nvPr/>
        </p:nvSpPr>
        <p:spPr>
          <a:xfrm>
            <a:off x="8097625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web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Portable projects.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43F91-B935-473D-8514-4422BE6922D2}"/>
              </a:ext>
            </a:extLst>
          </p:cNvPr>
          <p:cNvSpPr/>
          <p:nvPr/>
        </p:nvSpPr>
        <p:spPr>
          <a:xfrm>
            <a:off x="317241" y="4935894"/>
            <a:ext cx="3641691" cy="146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7931A-860D-4758-8A59-5509E63D6855}"/>
              </a:ext>
            </a:extLst>
          </p:cNvPr>
          <p:cNvSpPr/>
          <p:nvPr/>
        </p:nvSpPr>
        <p:spPr>
          <a:xfrm>
            <a:off x="3958932" y="3940067"/>
            <a:ext cx="7915827" cy="2477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6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60-D80E-46B5-9C1C-FAA1B93C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6316744" cy="1325563"/>
          </a:xfrm>
        </p:spPr>
        <p:txBody>
          <a:bodyPr/>
          <a:lstStyle/>
          <a:p>
            <a:r>
              <a:rPr lang="en-GB" dirty="0"/>
              <a:t>Data visualisation</a:t>
            </a:r>
            <a:br>
              <a:rPr lang="en-GB" dirty="0"/>
            </a:br>
            <a:r>
              <a:rPr lang="en-GB" sz="1800" dirty="0"/>
              <a:t>e.g. http://www.r-graph-gallery.com/portfolio/ggplot2-package/</a:t>
            </a:r>
            <a:endParaRPr lang="en-US" dirty="0"/>
          </a:p>
        </p:txBody>
      </p:sp>
      <p:pic>
        <p:nvPicPr>
          <p:cNvPr id="3074" name="Picture 2" descr="https://pbs.twimg.com/media/BzjHccmCcAAPKqd.jpg:large">
            <a:extLst>
              <a:ext uri="{FF2B5EF4-FFF2-40B4-BE49-F238E27FC236}">
                <a16:creationId xmlns:a16="http://schemas.microsoft.com/office/drawing/2014/main" id="{4EF73DA3-5E4A-486A-9B9D-CAC51200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255" y="468017"/>
            <a:ext cx="3780970" cy="53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C8835-792E-4F44-8E71-211FCE8E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8" y="1712655"/>
            <a:ext cx="7135976" cy="399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ABABC-29BB-43B8-8813-F7C91E53C317}"/>
              </a:ext>
            </a:extLst>
          </p:cNvPr>
          <p:cNvSpPr/>
          <p:nvPr/>
        </p:nvSpPr>
        <p:spPr>
          <a:xfrm>
            <a:off x="2286363" y="5830391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When did the golden age of The Simpsons end?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81B40-24D0-4A6F-BD62-F590DB4E821D}"/>
              </a:ext>
            </a:extLst>
          </p:cNvPr>
          <p:cNvSpPr/>
          <p:nvPr/>
        </p:nvSpPr>
        <p:spPr>
          <a:xfrm>
            <a:off x="8457196" y="5738058"/>
            <a:ext cx="3369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Ancestors and descendants of a single Soay sheep called Snowball.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467B-9208-4137-A904-66E64491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824" y="1"/>
            <a:ext cx="1351175" cy="1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2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E4EF2-671B-4F56-B4FD-D9FFA6700C79}"/>
              </a:ext>
            </a:extLst>
          </p:cNvPr>
          <p:cNvSpPr/>
          <p:nvPr/>
        </p:nvSpPr>
        <p:spPr>
          <a:xfrm>
            <a:off x="5812675" y="6104898"/>
            <a:ext cx="6077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Team Shrub in School of Geosciences:</a:t>
            </a:r>
          </a:p>
          <a:p>
            <a:r>
              <a:rPr lang="en-GB" b="1" dirty="0">
                <a:solidFill>
                  <a:srgbClr val="C00000"/>
                </a:solidFill>
              </a:rPr>
              <a:t>https://ourcodingclub.github.io/tutorials/seecc_1/index.html</a:t>
            </a:r>
          </a:p>
        </p:txBody>
      </p:sp>
      <p:pic>
        <p:nvPicPr>
          <p:cNvPr id="1026" name="Picture 2" descr="Facetted density plot by year">
            <a:extLst>
              <a:ext uri="{FF2B5EF4-FFF2-40B4-BE49-F238E27FC236}">
                <a16:creationId xmlns:a16="http://schemas.microsoft.com/office/drawing/2014/main" id="{ADEB8D91-8C2C-4CA3-866D-9017EF39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37" y="0"/>
            <a:ext cx="6114078" cy="61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D81C09-F981-4806-8308-EB2077D8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62" y="2374206"/>
            <a:ext cx="1540562" cy="17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rnessing the Power of the Web via R Clients for Web APIs">
            <a:extLst>
              <a:ext uri="{FF2B5EF4-FFF2-40B4-BE49-F238E27FC236}">
                <a16:creationId xmlns:a16="http://schemas.microsoft.com/office/drawing/2014/main" id="{51097B91-0992-4CAC-BABB-3E3E5254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2" y="4517556"/>
            <a:ext cx="2748291" cy="154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75B8DA-96A8-4172-813A-2C66875A6F54}"/>
              </a:ext>
            </a:extLst>
          </p:cNvPr>
          <p:cNvSpPr txBox="1"/>
          <p:nvPr/>
        </p:nvSpPr>
        <p:spPr>
          <a:xfrm>
            <a:off x="2614047" y="2524327"/>
            <a:ext cx="2143141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Access data from the Global Biodiversity Information Facility</a:t>
            </a:r>
          </a:p>
          <a:p>
            <a:pPr algn="ctr"/>
            <a:r>
              <a:rPr lang="en-GB" dirty="0"/>
              <a:t>And Flickr directly through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92AE2-CD9D-4169-8728-5B4F7712F947}"/>
              </a:ext>
            </a:extLst>
          </p:cNvPr>
          <p:cNvSpPr/>
          <p:nvPr/>
        </p:nvSpPr>
        <p:spPr>
          <a:xfrm>
            <a:off x="740956" y="462063"/>
            <a:ext cx="4220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384743"/>
                </a:solidFill>
                <a:latin typeface="Open Sans"/>
              </a:rPr>
              <a:t>UK distribution of Atlantic Puffins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8828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24C1A7-59D9-49D3-938B-46B174E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Report writing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46553-9C67-497B-B0A8-22E9927DA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34"/>
          <a:stretch/>
        </p:blipFill>
        <p:spPr>
          <a:xfrm>
            <a:off x="6670284" y="1820528"/>
            <a:ext cx="5137517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45CEA-BA89-46DA-A569-C180F5CEFC80}"/>
              </a:ext>
            </a:extLst>
          </p:cNvPr>
          <p:cNvSpPr txBox="1"/>
          <p:nvPr/>
        </p:nvSpPr>
        <p:spPr>
          <a:xfrm>
            <a:off x="7569508" y="5738788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LaTeX</a:t>
            </a:r>
            <a:r>
              <a:rPr lang="en-GB" sz="2800" dirty="0"/>
              <a:t> and R </a:t>
            </a:r>
            <a:r>
              <a:rPr lang="en-GB" sz="2800" dirty="0" err="1"/>
              <a:t>Sweave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B30231-A8F6-481F-9C33-A54E8F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67"/>
          <a:stretch/>
        </p:blipFill>
        <p:spPr>
          <a:xfrm>
            <a:off x="838200" y="1820528"/>
            <a:ext cx="5089649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AFC15-7EDE-4C6F-B9B8-53D559382FBE}"/>
              </a:ext>
            </a:extLst>
          </p:cNvPr>
          <p:cNvSpPr txBox="1"/>
          <p:nvPr/>
        </p:nvSpPr>
        <p:spPr>
          <a:xfrm>
            <a:off x="1700408" y="5792059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knitr</a:t>
            </a:r>
            <a:r>
              <a:rPr lang="en-GB" sz="2800" dirty="0"/>
              <a:t> to 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85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F89-D46B-41B9-B0A8-0D87E2C8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0"/>
            <a:ext cx="10515600" cy="1325563"/>
          </a:xfrm>
        </p:spPr>
        <p:txBody>
          <a:bodyPr/>
          <a:lstStyle/>
          <a:p>
            <a:r>
              <a:rPr lang="en-GB" dirty="0"/>
              <a:t>Interactive applications (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shiny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38B62-F21C-4F95-A766-F0C0EBE1B248}"/>
              </a:ext>
            </a:extLst>
          </p:cNvPr>
          <p:cNvSpPr/>
          <p:nvPr/>
        </p:nvSpPr>
        <p:spPr>
          <a:xfrm>
            <a:off x="7763259" y="97558"/>
            <a:ext cx="416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https://scotland.shinyapps.io/babynames/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6377-F874-4E3B-A07F-EBC4A41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1690688"/>
            <a:ext cx="7504675" cy="4903361"/>
          </a:xfrm>
          <a:prstGeom prst="rect">
            <a:avLst/>
          </a:prstGeom>
        </p:spPr>
      </p:pic>
      <p:pic>
        <p:nvPicPr>
          <p:cNvPr id="5122" name="Picture 2" descr="Image result for charles darwin">
            <a:extLst>
              <a:ext uri="{FF2B5EF4-FFF2-40B4-BE49-F238E27FC236}">
                <a16:creationId xmlns:a16="http://schemas.microsoft.com/office/drawing/2014/main" id="{1C9CF346-AA00-476D-8DE1-59A4CF64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1" y="1792453"/>
            <a:ext cx="1879381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67C08F-267A-4DE2-86F8-2D2E5E449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2"/>
          <a:stretch/>
        </p:blipFill>
        <p:spPr>
          <a:xfrm>
            <a:off x="2549397" y="970962"/>
            <a:ext cx="8208012" cy="5354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76DDA-DC8A-4FBF-B64F-0C67EE30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4" y="-12785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github.com/</a:t>
            </a:r>
            <a:r>
              <a:rPr lang="en-GB" sz="4000" dirty="0" err="1"/>
              <a:t>susjoh</a:t>
            </a:r>
            <a:r>
              <a:rPr lang="en-GB" sz="4000" dirty="0"/>
              <a:t>/E4StatsTutorials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274D8F-345D-404D-A2F5-E673009EEDCE}"/>
              </a:ext>
            </a:extLst>
          </p:cNvPr>
          <p:cNvSpPr/>
          <p:nvPr/>
        </p:nvSpPr>
        <p:spPr>
          <a:xfrm>
            <a:off x="7331648" y="2149247"/>
            <a:ext cx="1490705" cy="783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4D030C-3A6C-4621-8901-CD60C6C44209}"/>
              </a:ext>
            </a:extLst>
          </p:cNvPr>
          <p:cNvSpPr/>
          <p:nvPr/>
        </p:nvSpPr>
        <p:spPr>
          <a:xfrm>
            <a:off x="4245843" y="4940363"/>
            <a:ext cx="2021635" cy="783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03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D882F-D75F-4E10-B226-22229BD7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12" y="648772"/>
            <a:ext cx="7231688" cy="5560456"/>
          </a:xfrm>
          <a:prstGeom prst="rect">
            <a:avLst/>
          </a:prstGeom>
        </p:spPr>
      </p:pic>
      <p:pic>
        <p:nvPicPr>
          <p:cNvPr id="13" name="Picture 4" descr="https://rtweet.info/reference/figures/logo.png">
            <a:extLst>
              <a:ext uri="{FF2B5EF4-FFF2-40B4-BE49-F238E27FC236}">
                <a16:creationId xmlns:a16="http://schemas.microsoft.com/office/drawing/2014/main" id="{45CBAAA5-3BAB-4E52-90B5-0EC089A7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20" y="490304"/>
            <a:ext cx="1603292" cy="185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3B0B5-55A0-4A98-A331-6077CBB6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27" y="2855864"/>
            <a:ext cx="4072007" cy="1266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37E888-9706-4D21-9CCF-01DC2414C803}"/>
              </a:ext>
            </a:extLst>
          </p:cNvPr>
          <p:cNvSpPr txBox="1"/>
          <p:nvPr/>
        </p:nvSpPr>
        <p:spPr>
          <a:xfrm>
            <a:off x="486228" y="1018104"/>
            <a:ext cx="287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Analytics e.g.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7ED2C-7609-4149-8C7C-616F0186013A}"/>
              </a:ext>
            </a:extLst>
          </p:cNvPr>
          <p:cNvSpPr/>
          <p:nvPr/>
        </p:nvSpPr>
        <p:spPr>
          <a:xfrm>
            <a:off x="377573" y="4634030"/>
            <a:ext cx="453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http://varianceexplained.org/r/trump-tweets/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75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090-D8CC-40CB-86FA-0DF7C721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103" y="198071"/>
            <a:ext cx="9459012" cy="1325563"/>
          </a:xfrm>
        </p:spPr>
        <p:txBody>
          <a:bodyPr/>
          <a:lstStyle/>
          <a:p>
            <a:r>
              <a:rPr lang="en-GB" dirty="0"/>
              <a:t>Programmers are in demand.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5FE7-8DE5-46DC-810B-EA9DCBBE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8" y="1831730"/>
            <a:ext cx="6904611" cy="4351338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Transferable skill which makes you competitive for postdocs and academic positions.</a:t>
            </a:r>
          </a:p>
          <a:p>
            <a:endParaRPr lang="en-GB" sz="2400" dirty="0"/>
          </a:p>
          <a:p>
            <a:r>
              <a:rPr lang="en-GB" sz="2400" dirty="0"/>
              <a:t>Similar to Python and easy path to other languages. </a:t>
            </a:r>
          </a:p>
          <a:p>
            <a:endParaRPr lang="en-GB" sz="2400" dirty="0"/>
          </a:p>
          <a:p>
            <a:r>
              <a:rPr lang="en-GB" sz="2400" dirty="0"/>
              <a:t>Research companies, Facebook, Google, Twitter, </a:t>
            </a:r>
            <a:r>
              <a:rPr lang="en-GB" sz="2400" dirty="0" err="1"/>
              <a:t>AirBnB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Scotland R jobs at Scottish Government, Met Office, JP Morgan, RBS &amp; other Banks, Rockstar North, University of Edinburgh, Energy Companies, start-ups, etc.</a:t>
            </a:r>
          </a:p>
          <a:p>
            <a:endParaRPr lang="en-GB" sz="2400" dirty="0"/>
          </a:p>
        </p:txBody>
      </p:sp>
      <p:pic>
        <p:nvPicPr>
          <p:cNvPr id="4" name="Picture 2" descr="R logo.svg">
            <a:extLst>
              <a:ext uri="{FF2B5EF4-FFF2-40B4-BE49-F238E27FC236}">
                <a16:creationId xmlns:a16="http://schemas.microsoft.com/office/drawing/2014/main" id="{4920BF6A-D776-4F3A-BC8F-F5587123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8" y="361565"/>
            <a:ext cx="1109541" cy="8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B7048-67C2-499F-BA33-D475157E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807" y="1393005"/>
            <a:ext cx="3730421" cy="4600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3F26E0-3A6D-4E23-A1D8-9C01D2DD52DF}"/>
              </a:ext>
            </a:extLst>
          </p:cNvPr>
          <p:cNvSpPr/>
          <p:nvPr/>
        </p:nvSpPr>
        <p:spPr>
          <a:xfrm>
            <a:off x="7648274" y="5993351"/>
            <a:ext cx="4424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4"/>
              </a:rPr>
              <a:t>https://www.nature.com/news/many-junior-scientists-need-to-take-a-hard-look-at-their-job-prospects-1.22879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5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6F117-6D89-CAD7-62CD-02D9CCF58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8AD1-B6A8-9520-03AA-D5F6FDA3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67" y="441171"/>
            <a:ext cx="4340418" cy="867876"/>
          </a:xfrm>
        </p:spPr>
        <p:txBody>
          <a:bodyPr>
            <a:noAutofit/>
          </a:bodyPr>
          <a:lstStyle/>
          <a:p>
            <a:r>
              <a:rPr lang="en-US" sz="2800" dirty="0"/>
              <a:t>But I don’t need to learn X!</a:t>
            </a:r>
            <a:endParaRPr lang="en-GB" sz="2800" dirty="0"/>
          </a:p>
        </p:txBody>
      </p:sp>
      <p:pic>
        <p:nvPicPr>
          <p:cNvPr id="1026" name="Picture 2" descr="Donkey Stubborn Royalty-Free Images, Stock Photos &amp; Pictures | Shutterstock">
            <a:extLst>
              <a:ext uri="{FF2B5EF4-FFF2-40B4-BE49-F238E27FC236}">
                <a16:creationId xmlns:a16="http://schemas.microsoft.com/office/drawing/2014/main" id="{741B99EC-FD51-FBC3-B185-B48723BA0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5"/>
          <a:stretch/>
        </p:blipFill>
        <p:spPr bwMode="auto">
          <a:xfrm>
            <a:off x="526139" y="1413615"/>
            <a:ext cx="2744138" cy="247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A039A24-C8E4-0BD3-7396-B46307129FD4}"/>
              </a:ext>
            </a:extLst>
          </p:cNvPr>
          <p:cNvSpPr/>
          <p:nvPr/>
        </p:nvSpPr>
        <p:spPr>
          <a:xfrm>
            <a:off x="683811" y="234778"/>
            <a:ext cx="4712473" cy="1240404"/>
          </a:xfrm>
          <a:prstGeom prst="wedgeEllipseCallout">
            <a:avLst>
              <a:gd name="adj1" fmla="val -31375"/>
              <a:gd name="adj2" fmla="val 8685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3EB0A-541C-8FAA-4EBE-5794283D8C5A}"/>
              </a:ext>
            </a:extLst>
          </p:cNvPr>
          <p:cNvSpPr txBox="1"/>
          <p:nvPr/>
        </p:nvSpPr>
        <p:spPr>
          <a:xfrm>
            <a:off x="7285043" y="2233695"/>
            <a:ext cx="2668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Collaborator uses X.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281B8-4864-96D5-6DA2-98FD316EED91}"/>
              </a:ext>
            </a:extLst>
          </p:cNvPr>
          <p:cNvSpPr txBox="1"/>
          <p:nvPr/>
        </p:nvSpPr>
        <p:spPr>
          <a:xfrm>
            <a:off x="6423814" y="854980"/>
            <a:ext cx="4390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Best method is implemented in X.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31E6E-67FF-5E03-85FD-13F292D8CE08}"/>
              </a:ext>
            </a:extLst>
          </p:cNvPr>
          <p:cNvSpPr txBox="1"/>
          <p:nvPr/>
        </p:nvSpPr>
        <p:spPr>
          <a:xfrm>
            <a:off x="7020002" y="3612410"/>
            <a:ext cx="3198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Future employer uses X.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3BFE7-5027-3E77-8719-C6CEF5D2CF07}"/>
              </a:ext>
            </a:extLst>
          </p:cNvPr>
          <p:cNvSpPr txBox="1"/>
          <p:nvPr/>
        </p:nvSpPr>
        <p:spPr>
          <a:xfrm>
            <a:off x="6121167" y="4991125"/>
            <a:ext cx="499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Your life could be improved by using X.</a:t>
            </a:r>
            <a:endParaRPr lang="en-GB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75F809-9434-6699-4CEC-45D29829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1" y="3900480"/>
            <a:ext cx="4340418" cy="26185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26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87AD9-3742-E05B-3B3D-575E8150D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28377F-022D-3267-5D48-83E407518569}"/>
              </a:ext>
            </a:extLst>
          </p:cNvPr>
          <p:cNvSpPr/>
          <p:nvPr/>
        </p:nvSpPr>
        <p:spPr>
          <a:xfrm>
            <a:off x="1223453" y="3377057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Data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A1795A-6B91-9907-2FD0-78A25B5CB26D}"/>
              </a:ext>
            </a:extLst>
          </p:cNvPr>
          <p:cNvSpPr/>
          <p:nvPr/>
        </p:nvSpPr>
        <p:spPr>
          <a:xfrm>
            <a:off x="6266565" y="3416300"/>
            <a:ext cx="1899123" cy="1009650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Analysis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3809A9-D836-357E-AAD9-DED06B4A85FB}"/>
              </a:ext>
            </a:extLst>
          </p:cNvPr>
          <p:cNvSpPr/>
          <p:nvPr/>
        </p:nvSpPr>
        <p:spPr>
          <a:xfrm>
            <a:off x="8827922" y="3416300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Writing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49A9F7-C48F-3096-8F76-2FB5D2773BFC}"/>
              </a:ext>
            </a:extLst>
          </p:cNvPr>
          <p:cNvCxnSpPr>
            <a:cxnSpLocks/>
          </p:cNvCxnSpPr>
          <p:nvPr/>
        </p:nvCxnSpPr>
        <p:spPr>
          <a:xfrm>
            <a:off x="3023678" y="3881882"/>
            <a:ext cx="67188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9715CB-C1C0-AB0B-791B-1D9DB1470504}"/>
              </a:ext>
            </a:extLst>
          </p:cNvPr>
          <p:cNvCxnSpPr>
            <a:cxnSpLocks/>
          </p:cNvCxnSpPr>
          <p:nvPr/>
        </p:nvCxnSpPr>
        <p:spPr>
          <a:xfrm>
            <a:off x="8165688" y="3921125"/>
            <a:ext cx="67188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7F048E-79DC-16BA-821F-0F137DDBDA49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2123566" y="2556487"/>
            <a:ext cx="0" cy="82057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7C43CD4-B8FA-BA92-F042-D7290F214189}"/>
              </a:ext>
            </a:extLst>
          </p:cNvPr>
          <p:cNvSpPr/>
          <p:nvPr/>
        </p:nvSpPr>
        <p:spPr>
          <a:xfrm>
            <a:off x="8837571" y="5261003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Publish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F32CF80-72EC-3C05-89FC-13BBED6DEA4F}"/>
              </a:ext>
            </a:extLst>
          </p:cNvPr>
          <p:cNvSpPr/>
          <p:nvPr/>
        </p:nvSpPr>
        <p:spPr>
          <a:xfrm>
            <a:off x="1223453" y="1546837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Research Question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BBC7FB-DB4E-E4A1-4347-36D48CF07EEE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>
            <a:off x="9728035" y="4425950"/>
            <a:ext cx="9649" cy="83505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FE2ACFB-4D21-5ACE-BE52-21A5343E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84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Life of a research project.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B017D0-4956-1DF6-2DA5-490959ADF45B}"/>
              </a:ext>
            </a:extLst>
          </p:cNvPr>
          <p:cNvSpPr/>
          <p:nvPr/>
        </p:nvSpPr>
        <p:spPr>
          <a:xfrm>
            <a:off x="3695560" y="3416300"/>
            <a:ext cx="1899123" cy="1009650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Visualisation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12F3AD-AFD2-3198-43A9-2BE756D83033}"/>
              </a:ext>
            </a:extLst>
          </p:cNvPr>
          <p:cNvCxnSpPr>
            <a:cxnSpLocks/>
          </p:cNvCxnSpPr>
          <p:nvPr/>
        </p:nvCxnSpPr>
        <p:spPr>
          <a:xfrm>
            <a:off x="5594683" y="3921125"/>
            <a:ext cx="67188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C9AFDB-C1AD-6B38-8C3D-0827012000CC}"/>
              </a:ext>
            </a:extLst>
          </p:cNvPr>
          <p:cNvSpPr txBox="1"/>
          <p:nvPr/>
        </p:nvSpPr>
        <p:spPr>
          <a:xfrm>
            <a:off x="3129947" y="1513555"/>
            <a:ext cx="1813400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Create &amp; Structure an R Project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EBE68-6D1B-87D8-48EA-2F6EB94A306F}"/>
              </a:ext>
            </a:extLst>
          </p:cNvPr>
          <p:cNvSpPr txBox="1"/>
          <p:nvPr/>
        </p:nvSpPr>
        <p:spPr>
          <a:xfrm>
            <a:off x="1147804" y="4539042"/>
            <a:ext cx="2030966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Loading &amp; managing data 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</a:rPr>
              <a:t>with </a:t>
            </a:r>
            <a:r>
              <a:rPr lang="en-GB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dplyr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29A7-A546-012C-9991-F5490323C5D8}"/>
              </a:ext>
            </a:extLst>
          </p:cNvPr>
          <p:cNvSpPr txBox="1"/>
          <p:nvPr/>
        </p:nvSpPr>
        <p:spPr>
          <a:xfrm>
            <a:off x="3663819" y="4539041"/>
            <a:ext cx="1899119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Data visualisation with </a:t>
            </a:r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ggplot2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4EFD5-8BB0-D870-B418-75991AD365A5}"/>
              </a:ext>
            </a:extLst>
          </p:cNvPr>
          <p:cNvSpPr txBox="1"/>
          <p:nvPr/>
        </p:nvSpPr>
        <p:spPr>
          <a:xfrm>
            <a:off x="6184603" y="2612829"/>
            <a:ext cx="214973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</a:rPr>
              <a:t>Statistical tests on research data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C8A00-1C4E-1E21-6B5E-1D5E805B978A}"/>
              </a:ext>
            </a:extLst>
          </p:cNvPr>
          <p:cNvSpPr txBox="1"/>
          <p:nvPr/>
        </p:nvSpPr>
        <p:spPr>
          <a:xfrm>
            <a:off x="8743243" y="2184024"/>
            <a:ext cx="2149732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</a:rPr>
              <a:t>Embed code, figures and results in R Markdown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BCC98-3743-AEA8-35E4-59F555D1480F}"/>
              </a:ext>
            </a:extLst>
          </p:cNvPr>
          <p:cNvSpPr txBox="1"/>
          <p:nvPr/>
        </p:nvSpPr>
        <p:spPr>
          <a:xfrm>
            <a:off x="6463051" y="5257996"/>
            <a:ext cx="2273174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</a:rPr>
              <a:t>Let’s talk about   the process   (</a:t>
            </a:r>
            <a:r>
              <a:rPr lang="en-GB" sz="2000" b="1" dirty="0" err="1">
                <a:solidFill>
                  <a:srgbClr val="0070C0"/>
                </a:solidFill>
              </a:rPr>
              <a:t>github</a:t>
            </a:r>
            <a:r>
              <a:rPr lang="en-GB" sz="2000" b="1" dirty="0">
                <a:solidFill>
                  <a:srgbClr val="0070C0"/>
                </a:solidFill>
              </a:rPr>
              <a:t> &amp; journals)</a:t>
            </a:r>
          </a:p>
        </p:txBody>
      </p:sp>
    </p:spTree>
    <p:extLst>
      <p:ext uri="{BB962C8B-B14F-4D97-AF65-F5344CB8AC3E}">
        <p14:creationId xmlns:p14="http://schemas.microsoft.com/office/powerpoint/2010/main" val="386475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55727FB-D48D-41A8-888D-75987F83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234497"/>
            <a:ext cx="10515600" cy="1325563"/>
          </a:xfrm>
        </p:spPr>
        <p:txBody>
          <a:bodyPr/>
          <a:lstStyle/>
          <a:p>
            <a:r>
              <a:rPr lang="en-GB" dirty="0"/>
              <a:t>Using R Projects.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F9836-6CE0-4CED-BBD2-E0DCF8EA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871712"/>
            <a:ext cx="7839270" cy="4351338"/>
          </a:xfrm>
        </p:spPr>
        <p:txBody>
          <a:bodyPr/>
          <a:lstStyle/>
          <a:p>
            <a:r>
              <a:rPr lang="en-GB" dirty="0"/>
              <a:t>Establishes a folder with an associated .</a:t>
            </a:r>
            <a:r>
              <a:rPr lang="en-GB" dirty="0" err="1"/>
              <a:t>Rproj</a:t>
            </a:r>
            <a:endParaRPr lang="en-GB" dirty="0"/>
          </a:p>
          <a:p>
            <a:endParaRPr lang="en-GB" dirty="0"/>
          </a:p>
          <a:p>
            <a:r>
              <a:rPr lang="en-GB" dirty="0"/>
              <a:t>One folder, one portable project.</a:t>
            </a:r>
          </a:p>
          <a:p>
            <a:endParaRPr lang="en-GB" dirty="0"/>
          </a:p>
          <a:p>
            <a:r>
              <a:rPr lang="en-GB" dirty="0"/>
              <a:t>Saves history, profile, etc.</a:t>
            </a:r>
          </a:p>
          <a:p>
            <a:endParaRPr lang="en-GB" dirty="0"/>
          </a:p>
          <a:p>
            <a:r>
              <a:rPr lang="en-GB" dirty="0"/>
              <a:t>Allows version control within R Studio (e.g. git)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DC348-6F8A-401D-B5AF-3395F5BD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461" y="3679387"/>
            <a:ext cx="3763684" cy="2683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40AAB-89F5-4F65-BED2-76BC8DD45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30" b="74667"/>
          <a:stretch/>
        </p:blipFill>
        <p:spPr>
          <a:xfrm>
            <a:off x="7943461" y="443204"/>
            <a:ext cx="3746985" cy="2985796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170D71BD-7B13-4F9D-BC74-360C0FBB3EE8}"/>
              </a:ext>
            </a:extLst>
          </p:cNvPr>
          <p:cNvSpPr/>
          <p:nvPr/>
        </p:nvSpPr>
        <p:spPr>
          <a:xfrm>
            <a:off x="6866966" y="262328"/>
            <a:ext cx="717176" cy="63495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755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282112-C323-4779-A714-10F11A89B6C5}"/>
              </a:ext>
            </a:extLst>
          </p:cNvPr>
          <p:cNvSpPr/>
          <p:nvPr/>
        </p:nvSpPr>
        <p:spPr>
          <a:xfrm>
            <a:off x="497483" y="3693664"/>
            <a:ext cx="3284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https://nicercode.github.io/blog/2013-05-17-organising-my-project/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https://nicercode.github.io/blog/2013-04-05-projects/</a:t>
            </a:r>
            <a:endParaRPr lang="en-GB" dirty="0"/>
          </a:p>
          <a:p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D97806-EB76-4C31-AF97-15BF597A6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87"/>
          <a:stretch/>
        </p:blipFill>
        <p:spPr bwMode="auto">
          <a:xfrm>
            <a:off x="4381144" y="208465"/>
            <a:ext cx="7422081" cy="6003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5727FB-D48D-41A8-888D-75987F83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75" y="1884784"/>
            <a:ext cx="3501792" cy="1325563"/>
          </a:xfrm>
        </p:spPr>
        <p:txBody>
          <a:bodyPr/>
          <a:lstStyle/>
          <a:p>
            <a:r>
              <a:rPr lang="en-GB" dirty="0"/>
              <a:t>Structuring an 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0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76A5-60A2-4E02-B51B-B25B303E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522" y="234041"/>
            <a:ext cx="8305801" cy="1325563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All data, scripts and output should be kept within the same project directory (</a:t>
            </a:r>
            <a:r>
              <a:rPr lang="en-GB" sz="3600" i="1" dirty="0"/>
              <a:t>where possible</a:t>
            </a:r>
            <a:r>
              <a:rPr lang="en-GB" sz="3600" dirty="0"/>
              <a:t>).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BB492A-5B6F-45FE-B8B2-B95D5A3C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9775"/>
          <a:stretch/>
        </p:blipFill>
        <p:spPr>
          <a:xfrm>
            <a:off x="4922172" y="2108717"/>
            <a:ext cx="5537443" cy="40204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D37E1B-5A39-4F4A-B703-5128604B0BE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33461" y="2489326"/>
            <a:ext cx="880188" cy="28186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E9C0F9-138B-4E8B-BD13-881D921EDFCE}"/>
              </a:ext>
            </a:extLst>
          </p:cNvPr>
          <p:cNvSpPr txBox="1"/>
          <p:nvPr/>
        </p:nvSpPr>
        <p:spPr>
          <a:xfrm>
            <a:off x="1408922" y="2304660"/>
            <a:ext cx="272453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Keep data here (</a:t>
            </a:r>
            <a:r>
              <a:rPr lang="en-GB" b="1" u="sng" dirty="0"/>
              <a:t>read only</a:t>
            </a:r>
            <a:r>
              <a:rPr lang="en-GB" dirty="0"/>
              <a:t>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7F31-1FBC-4095-A0AD-8BFBE7808C9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794310" y="3057101"/>
            <a:ext cx="880188" cy="8731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64A57B-912C-4B04-A2D0-29FCBC158043}"/>
              </a:ext>
            </a:extLst>
          </p:cNvPr>
          <p:cNvSpPr txBox="1"/>
          <p:nvPr/>
        </p:nvSpPr>
        <p:spPr>
          <a:xfrm>
            <a:off x="6674498" y="2872435"/>
            <a:ext cx="344921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Keep manuscript and reports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F4732F-89FD-4485-B7BD-385202D6F4D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928187" y="3442996"/>
            <a:ext cx="1085462" cy="7868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5DF292-FF6D-4B79-B422-0AADC20F3BF0}"/>
              </a:ext>
            </a:extLst>
          </p:cNvPr>
          <p:cNvSpPr txBox="1"/>
          <p:nvPr/>
        </p:nvSpPr>
        <p:spPr>
          <a:xfrm>
            <a:off x="1953209" y="3337019"/>
            <a:ext cx="197497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Save figures here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F4FAC6C1-C546-4E53-882E-CA26BFB68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" t="45560" r="41906"/>
          <a:stretch/>
        </p:blipFill>
        <p:spPr>
          <a:xfrm>
            <a:off x="5013649" y="3662894"/>
            <a:ext cx="5250024" cy="2188728"/>
          </a:xfrm>
          <a:prstGeom prst="rect">
            <a:avLst/>
          </a:prstGeom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DE36F5-572C-4746-AD13-17D6E663586D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962261" y="3851451"/>
            <a:ext cx="1672512" cy="18466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BCD557-4D32-4AD4-A782-2DC004A1B235}"/>
              </a:ext>
            </a:extLst>
          </p:cNvPr>
          <p:cNvSpPr txBox="1"/>
          <p:nvPr/>
        </p:nvSpPr>
        <p:spPr>
          <a:xfrm>
            <a:off x="7634773" y="3851451"/>
            <a:ext cx="197497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Save results here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87C5A3-2FD5-43FE-B37A-1F81A6A9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36" y="3943784"/>
            <a:ext cx="2790825" cy="22002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1798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B594-6306-4766-B5D0-CC0F074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14" y="0"/>
            <a:ext cx="10515600" cy="1325563"/>
          </a:xfrm>
        </p:spPr>
        <p:txBody>
          <a:bodyPr/>
          <a:lstStyle/>
          <a:p>
            <a:r>
              <a:rPr lang="en-GB" dirty="0"/>
              <a:t>R and the </a:t>
            </a:r>
            <a:r>
              <a:rPr lang="en-GB" dirty="0" err="1"/>
              <a:t>Rstudio</a:t>
            </a:r>
            <a:r>
              <a:rPr lang="en-GB" dirty="0"/>
              <a:t> Environment</a:t>
            </a:r>
            <a:endParaRPr 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3CD6F011-3D5C-4B3B-9EFA-41F0A92C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67" y="1140191"/>
            <a:ext cx="10114543" cy="5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355B7B-28A2-4633-91C2-4EDBE438923B}"/>
              </a:ext>
            </a:extLst>
          </p:cNvPr>
          <p:cNvSpPr/>
          <p:nvPr/>
        </p:nvSpPr>
        <p:spPr>
          <a:xfrm>
            <a:off x="8074279" y="211914"/>
            <a:ext cx="3255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https://ourcodingclub.github.io/tutorials/intro-to-r/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49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D167-F71E-4FD7-818A-E85E7CB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help.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EF81-AF98-4243-9786-13846A0F0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R…</a:t>
            </a:r>
          </a:p>
          <a:p>
            <a:endParaRPr lang="en-GB" dirty="0"/>
          </a:p>
          <a:p>
            <a:pPr lvl="1"/>
            <a:r>
              <a:rPr lang="en-GB" dirty="0"/>
              <a:t>? searches for a specific function.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?? searches for a specific string.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Help tab in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DA10C-C0D2-45DC-82C2-BBE0F45814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Online…</a:t>
            </a:r>
          </a:p>
          <a:p>
            <a:endParaRPr lang="en-GB" dirty="0"/>
          </a:p>
          <a:p>
            <a:pPr lvl="1"/>
            <a:r>
              <a:rPr lang="en-GB" dirty="0"/>
              <a:t>ourcodingclub.github.io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Stack Overflow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 </a:t>
            </a:r>
            <a:r>
              <a:rPr lang="en-GB" dirty="0" err="1"/>
              <a:t>Cheatsheets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35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2688CB-DE44-FA07-0C89-039BB2B9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" y="180808"/>
            <a:ext cx="10611395" cy="64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9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2AEAB4-3D83-47F7-A0BE-49C8E212CB65}"/>
              </a:ext>
            </a:extLst>
          </p:cNvPr>
          <p:cNvSpPr/>
          <p:nvPr/>
        </p:nvSpPr>
        <p:spPr>
          <a:xfrm>
            <a:off x="2699881" y="3389757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Data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CF8F18-24D2-4394-8441-097E6E5CEC50}"/>
              </a:ext>
            </a:extLst>
          </p:cNvPr>
          <p:cNvSpPr/>
          <p:nvPr/>
        </p:nvSpPr>
        <p:spPr>
          <a:xfrm>
            <a:off x="5162340" y="3389757"/>
            <a:ext cx="1899123" cy="1009650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Visualisation and Analysis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81916-C64E-499A-8781-4AD3F7768229}"/>
              </a:ext>
            </a:extLst>
          </p:cNvPr>
          <p:cNvSpPr/>
          <p:nvPr/>
        </p:nvSpPr>
        <p:spPr>
          <a:xfrm>
            <a:off x="7723697" y="3389757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Writing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9B5414-63D2-48BE-9356-DA3A0CCE2364}"/>
              </a:ext>
            </a:extLst>
          </p:cNvPr>
          <p:cNvCxnSpPr>
            <a:cxnSpLocks/>
          </p:cNvCxnSpPr>
          <p:nvPr/>
        </p:nvCxnSpPr>
        <p:spPr>
          <a:xfrm>
            <a:off x="4500106" y="3894582"/>
            <a:ext cx="67188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38D43C-9722-4A41-B05D-AD5B14886B8B}"/>
              </a:ext>
            </a:extLst>
          </p:cNvPr>
          <p:cNvCxnSpPr>
            <a:cxnSpLocks/>
          </p:cNvCxnSpPr>
          <p:nvPr/>
        </p:nvCxnSpPr>
        <p:spPr>
          <a:xfrm>
            <a:off x="7061463" y="3894582"/>
            <a:ext cx="67188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2ECBAB-3C8F-483D-8341-B9D0FBFA5825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3599994" y="2569187"/>
            <a:ext cx="0" cy="82057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7B9384-44B6-408E-B9D4-820FFC09DFB3}"/>
              </a:ext>
            </a:extLst>
          </p:cNvPr>
          <p:cNvSpPr/>
          <p:nvPr/>
        </p:nvSpPr>
        <p:spPr>
          <a:xfrm>
            <a:off x="7733346" y="5234460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Publish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854F0AE-BE16-4B35-8460-A8F7529A1D7A}"/>
              </a:ext>
            </a:extLst>
          </p:cNvPr>
          <p:cNvSpPr/>
          <p:nvPr/>
        </p:nvSpPr>
        <p:spPr>
          <a:xfrm>
            <a:off x="2699881" y="1559537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Research Question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E56947-AF71-4810-9BC9-F72A6994E8C7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>
            <a:off x="8623810" y="4399407"/>
            <a:ext cx="9649" cy="83505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EBC1316-B481-36BE-BC17-998C9D12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84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Life of a research project - expectation.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306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data into 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R with base R &amp;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Summarise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summary()</a:t>
            </a:r>
          </a:p>
          <a:p>
            <a:endParaRPr lang="en-GB" dirty="0"/>
          </a:p>
          <a:p>
            <a:r>
              <a:rPr lang="en-GB" dirty="0"/>
              <a:t>Sort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arrange()</a:t>
            </a:r>
          </a:p>
          <a:p>
            <a:endParaRPr lang="en-GB" dirty="0"/>
          </a:p>
          <a:p>
            <a:r>
              <a:rPr lang="en-GB" dirty="0"/>
              <a:t>Select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select()</a:t>
            </a:r>
          </a:p>
          <a:p>
            <a:endParaRPr lang="en-GB" dirty="0"/>
          </a:p>
          <a:p>
            <a:r>
              <a:rPr lang="en-GB" dirty="0"/>
              <a:t>Adding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$</a:t>
            </a:r>
          </a:p>
          <a:p>
            <a:endParaRPr lang="en-GB" dirty="0"/>
          </a:p>
          <a:p>
            <a:r>
              <a:rPr lang="en-GB" dirty="0"/>
              <a:t>Select rows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D985-BEA4-407D-9394-91936EA4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5732F-E3F3-4C05-95E3-799EEEB1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18" y="1690688"/>
            <a:ext cx="6600217" cy="39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8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Oval 3086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6D3D2-E1E3-42BC-9BDA-D2A7815CC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948" y="857251"/>
            <a:ext cx="6219582" cy="3160113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Data visualisation with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F8A450-8930-D83D-4F0F-960A47640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4703" y="2146098"/>
            <a:ext cx="2450867" cy="282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65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8BE6-EFA1-A3FA-3E1C-9C700C468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7018"/>
            <a:ext cx="10515600" cy="1325563"/>
          </a:xfrm>
        </p:spPr>
        <p:txBody>
          <a:bodyPr/>
          <a:lstStyle/>
          <a:p>
            <a:r>
              <a:rPr lang="en-GB" dirty="0"/>
              <a:t>Data visualisation…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C202A-F6B2-0689-5CA8-836BD60DE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690688"/>
            <a:ext cx="5924550" cy="4351338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Visual representation of data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GB" dirty="0">
                <a:solidFill>
                  <a:srgbClr val="202124"/>
                </a:solidFill>
                <a:latin typeface="Google Sans"/>
              </a:rPr>
              <a:t>Plots, charts, maps, infographics.</a:t>
            </a:r>
          </a:p>
          <a:p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Accessible way to identify patterns, trends and problems in your data.</a:t>
            </a:r>
          </a:p>
          <a:p>
            <a:pPr marL="0" indent="0">
              <a:buNone/>
            </a:pPr>
            <a:endParaRPr lang="en-GB" dirty="0">
              <a:solidFill>
                <a:srgbClr val="202124"/>
              </a:solidFill>
              <a:latin typeface="Google Sans"/>
            </a:endParaRPr>
          </a:p>
          <a:p>
            <a:r>
              <a:rPr lang="en-GB" dirty="0">
                <a:solidFill>
                  <a:srgbClr val="202124"/>
                </a:solidFill>
                <a:latin typeface="Google Sans"/>
              </a:rPr>
              <a:t>Indicates data quality and how it should be analysed.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BBE960-7031-272D-43E5-33219C3D3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56"/>
          <a:stretch/>
        </p:blipFill>
        <p:spPr bwMode="auto">
          <a:xfrm>
            <a:off x="8374983" y="365125"/>
            <a:ext cx="2822896" cy="30638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DC38805-FB69-9F15-F27E-7035BC695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4" t="-65" r="26655" b="54938"/>
          <a:stretch/>
        </p:blipFill>
        <p:spPr bwMode="auto">
          <a:xfrm>
            <a:off x="8374983" y="3588747"/>
            <a:ext cx="2822896" cy="2175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D2195-4919-4FDA-0B6E-64A92032CB96}"/>
              </a:ext>
            </a:extLst>
          </p:cNvPr>
          <p:cNvSpPr txBox="1"/>
          <p:nvPr/>
        </p:nvSpPr>
        <p:spPr>
          <a:xfrm>
            <a:off x="7924800" y="5992297"/>
            <a:ext cx="372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from the BBC (plotted in R!)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9C179-2FE5-6AE1-71D3-503FCDF373F2}"/>
              </a:ext>
            </a:extLst>
          </p:cNvPr>
          <p:cNvSpPr txBox="1"/>
          <p:nvPr/>
        </p:nvSpPr>
        <p:spPr>
          <a:xfrm>
            <a:off x="7963773" y="6308209"/>
            <a:ext cx="364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https://bbc.github.io/rcookbook/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22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5EC8A0-BA48-FAA2-2AE7-9028C086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75" y="1709738"/>
            <a:ext cx="8883650" cy="2852737"/>
          </a:xfrm>
        </p:spPr>
        <p:txBody>
          <a:bodyPr/>
          <a:lstStyle/>
          <a:p>
            <a:pPr algn="ctr"/>
            <a:r>
              <a:rPr lang="en-US" dirty="0"/>
              <a:t>The first step in any analysis is to PLOT YOUR DATA!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629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B7D32-3116-434A-8B9E-E9B7318FF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489941" y="1232280"/>
            <a:ext cx="5479852" cy="5234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70597-6BC3-45B6-B802-EE3816921B78}"/>
              </a:ext>
            </a:extLst>
          </p:cNvPr>
          <p:cNvSpPr txBox="1"/>
          <p:nvPr/>
        </p:nvSpPr>
        <p:spPr>
          <a:xfrm>
            <a:off x="800100" y="391063"/>
            <a:ext cx="311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= Height on the sea shore (m)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= Shell size (mm)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2C5294-BD7F-441A-B822-A364876B05B9}"/>
              </a:ext>
            </a:extLst>
          </p:cNvPr>
          <p:cNvSpPr/>
          <p:nvPr/>
        </p:nvSpPr>
        <p:spPr>
          <a:xfrm>
            <a:off x="1952625" y="1123950"/>
            <a:ext cx="4133850" cy="550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155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B7D32-3116-434A-8B9E-E9B7318FF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489941" y="1232280"/>
            <a:ext cx="5479852" cy="5234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70597-6BC3-45B6-B802-EE3816921B78}"/>
              </a:ext>
            </a:extLst>
          </p:cNvPr>
          <p:cNvSpPr txBox="1"/>
          <p:nvPr/>
        </p:nvSpPr>
        <p:spPr>
          <a:xfrm>
            <a:off x="800100" y="391063"/>
            <a:ext cx="311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= Height on the sea shore (m)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= Shell size (mm)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2C5294-BD7F-441A-B822-A364876B05B9}"/>
              </a:ext>
            </a:extLst>
          </p:cNvPr>
          <p:cNvSpPr/>
          <p:nvPr/>
        </p:nvSpPr>
        <p:spPr>
          <a:xfrm>
            <a:off x="3067050" y="1096883"/>
            <a:ext cx="4133850" cy="550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9B4F7-C01F-427D-AE77-1F8732C279D1}"/>
              </a:ext>
            </a:extLst>
          </p:cNvPr>
          <p:cNvSpPr/>
          <p:nvPr/>
        </p:nvSpPr>
        <p:spPr>
          <a:xfrm>
            <a:off x="323849" y="1096883"/>
            <a:ext cx="1609725" cy="550545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750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B7D32-3116-434A-8B9E-E9B7318FF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489941" y="1232280"/>
            <a:ext cx="5479852" cy="5234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70597-6BC3-45B6-B802-EE3816921B78}"/>
              </a:ext>
            </a:extLst>
          </p:cNvPr>
          <p:cNvSpPr txBox="1"/>
          <p:nvPr/>
        </p:nvSpPr>
        <p:spPr>
          <a:xfrm>
            <a:off x="800100" y="391063"/>
            <a:ext cx="311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= Height on the sea shore (m)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= Shell size (mm)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2C5294-BD7F-441A-B822-A364876B05B9}"/>
              </a:ext>
            </a:extLst>
          </p:cNvPr>
          <p:cNvSpPr/>
          <p:nvPr/>
        </p:nvSpPr>
        <p:spPr>
          <a:xfrm>
            <a:off x="4275116" y="1096883"/>
            <a:ext cx="2925783" cy="550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9B4F7-C01F-427D-AE77-1F8732C279D1}"/>
              </a:ext>
            </a:extLst>
          </p:cNvPr>
          <p:cNvSpPr/>
          <p:nvPr/>
        </p:nvSpPr>
        <p:spPr>
          <a:xfrm>
            <a:off x="323849" y="1096883"/>
            <a:ext cx="2720161" cy="550545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49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B7D32-3116-434A-8B9E-E9B7318FF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489941" y="1232280"/>
            <a:ext cx="5479852" cy="5234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70597-6BC3-45B6-B802-EE3816921B78}"/>
              </a:ext>
            </a:extLst>
          </p:cNvPr>
          <p:cNvSpPr txBox="1"/>
          <p:nvPr/>
        </p:nvSpPr>
        <p:spPr>
          <a:xfrm>
            <a:off x="800100" y="391063"/>
            <a:ext cx="311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= Height on the sea shore (m)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= Shell size (mm)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9B4F7-C01F-427D-AE77-1F8732C279D1}"/>
              </a:ext>
            </a:extLst>
          </p:cNvPr>
          <p:cNvSpPr/>
          <p:nvPr/>
        </p:nvSpPr>
        <p:spPr>
          <a:xfrm>
            <a:off x="323849" y="1096883"/>
            <a:ext cx="3915642" cy="550545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536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2AEAB4-3D83-47F7-A0BE-49C8E212CB65}"/>
              </a:ext>
            </a:extLst>
          </p:cNvPr>
          <p:cNvSpPr/>
          <p:nvPr/>
        </p:nvSpPr>
        <p:spPr>
          <a:xfrm>
            <a:off x="180730" y="2867722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GB" sz="3400" dirty="0">
                <a:solidFill>
                  <a:schemeClr val="tx1"/>
                </a:solidFill>
              </a:rPr>
              <a:t>Collect data </a:t>
            </a:r>
          </a:p>
          <a:p>
            <a:pPr algn="ctr"/>
            <a:r>
              <a:rPr lang="en-GB" sz="2500" dirty="0">
                <a:solidFill>
                  <a:schemeClr val="tx1"/>
                </a:solidFill>
              </a:rPr>
              <a:t>And/</a:t>
            </a:r>
            <a:r>
              <a:rPr lang="en-GB" sz="2400" dirty="0">
                <a:solidFill>
                  <a:schemeClr val="tx1"/>
                </a:solidFill>
              </a:rPr>
              <a:t>or inherit dodgy dataset in excel spreadsheet with some unannotated code from previous student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CF8F18-24D2-4394-8441-097E6E5CEC50}"/>
              </a:ext>
            </a:extLst>
          </p:cNvPr>
          <p:cNvSpPr/>
          <p:nvPr/>
        </p:nvSpPr>
        <p:spPr>
          <a:xfrm>
            <a:off x="2697899" y="3316418"/>
            <a:ext cx="1899123" cy="1009650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GB" sz="2400" dirty="0">
                <a:solidFill>
                  <a:schemeClr val="tx1"/>
                </a:solidFill>
              </a:rPr>
              <a:t>rite code to analyse data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9B5414-63D2-48BE-9356-DA3A0CCE2364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1031722" y="3877372"/>
            <a:ext cx="45543" cy="44619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38D43C-9722-4A41-B05D-AD5B14886B8B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 flipH="1">
            <a:off x="1748338" y="4326068"/>
            <a:ext cx="1899123" cy="98626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2ECBAB-3C8F-483D-8341-B9D0FBFA5825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1031723" y="2540828"/>
            <a:ext cx="49120" cy="32689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7B9384-44B6-408E-B9D4-820FFC09DFB3}"/>
              </a:ext>
            </a:extLst>
          </p:cNvPr>
          <p:cNvSpPr/>
          <p:nvPr/>
        </p:nvSpPr>
        <p:spPr>
          <a:xfrm>
            <a:off x="8253428" y="2665259"/>
            <a:ext cx="3496743" cy="40669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Eventually submit to journal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854F0AE-BE16-4B35-8460-A8F7529A1D7A}"/>
              </a:ext>
            </a:extLst>
          </p:cNvPr>
          <p:cNvSpPr/>
          <p:nvPr/>
        </p:nvSpPr>
        <p:spPr>
          <a:xfrm>
            <a:off x="131610" y="1531178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Research Question based on some previous weird result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BC1316-B481-36BE-BC17-998C9D12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84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Life of a research project - reality.</a:t>
            </a: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5148CD-A2D4-F290-ADDA-D5CEB9BAD0DE}"/>
              </a:ext>
            </a:extLst>
          </p:cNvPr>
          <p:cNvCxnSpPr>
            <a:cxnSpLocks/>
          </p:cNvCxnSpPr>
          <p:nvPr/>
        </p:nvCxnSpPr>
        <p:spPr>
          <a:xfrm>
            <a:off x="4597022" y="3818742"/>
            <a:ext cx="67188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A7E433-E1BA-65EA-EA19-DC61DA32B508}"/>
              </a:ext>
            </a:extLst>
          </p:cNvPr>
          <p:cNvSpPr/>
          <p:nvPr/>
        </p:nvSpPr>
        <p:spPr>
          <a:xfrm>
            <a:off x="2697899" y="1477751"/>
            <a:ext cx="1899123" cy="1009650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code and test on data with a new script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3FCCC3-2DB0-D9AF-5CC0-E4E2BC0B7DCD}"/>
              </a:ext>
            </a:extLst>
          </p:cNvPr>
          <p:cNvCxnSpPr>
            <a:cxnSpLocks/>
          </p:cNvCxnSpPr>
          <p:nvPr/>
        </p:nvCxnSpPr>
        <p:spPr>
          <a:xfrm flipV="1">
            <a:off x="3788639" y="2487401"/>
            <a:ext cx="75695" cy="82651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2AB24-562C-D910-9DD3-B68B9CB30304}"/>
              </a:ext>
            </a:extLst>
          </p:cNvPr>
          <p:cNvCxnSpPr>
            <a:cxnSpLocks/>
          </p:cNvCxnSpPr>
          <p:nvPr/>
        </p:nvCxnSpPr>
        <p:spPr>
          <a:xfrm flipH="1">
            <a:off x="3354228" y="2487401"/>
            <a:ext cx="60802" cy="84331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1C59BBC-5651-3640-8CE4-482E6E0F1C49}"/>
              </a:ext>
            </a:extLst>
          </p:cNvPr>
          <p:cNvSpPr/>
          <p:nvPr/>
        </p:nvSpPr>
        <p:spPr>
          <a:xfrm>
            <a:off x="798776" y="5312328"/>
            <a:ext cx="1899123" cy="1009650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Find some random problem with the data that needs fixed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BB3C47-D4C4-C975-8B8B-991850365359}"/>
              </a:ext>
            </a:extLst>
          </p:cNvPr>
          <p:cNvCxnSpPr>
            <a:cxnSpLocks/>
            <a:endCxn id="84" idx="2"/>
          </p:cNvCxnSpPr>
          <p:nvPr/>
        </p:nvCxnSpPr>
        <p:spPr>
          <a:xfrm flipH="1" flipV="1">
            <a:off x="1077265" y="4920813"/>
            <a:ext cx="518673" cy="3915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04E2DA-0A45-F024-8A16-9866BC9DDA34}"/>
              </a:ext>
            </a:extLst>
          </p:cNvPr>
          <p:cNvSpPr/>
          <p:nvPr/>
        </p:nvSpPr>
        <p:spPr>
          <a:xfrm>
            <a:off x="5249213" y="3313917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Start writing and realise you made some bad decisions 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A6E1402-F922-6BA5-8BD7-D7DE02C547A6}"/>
              </a:ext>
            </a:extLst>
          </p:cNvPr>
          <p:cNvCxnSpPr>
            <a:cxnSpLocks/>
          </p:cNvCxnSpPr>
          <p:nvPr/>
        </p:nvCxnSpPr>
        <p:spPr>
          <a:xfrm flipH="1" flipV="1">
            <a:off x="4597022" y="1967246"/>
            <a:ext cx="1552304" cy="133134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131A8C-E22D-EF05-FFC5-B27285F6CE94}"/>
              </a:ext>
            </a:extLst>
          </p:cNvPr>
          <p:cNvCxnSpPr>
            <a:cxnSpLocks/>
            <a:stCxn id="35" idx="2"/>
            <a:endCxn id="21" idx="3"/>
          </p:cNvCxnSpPr>
          <p:nvPr/>
        </p:nvCxnSpPr>
        <p:spPr>
          <a:xfrm flipH="1">
            <a:off x="2697899" y="4323567"/>
            <a:ext cx="3451427" cy="14935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05040D3-1A8B-3534-B290-B89CFC55DB87}"/>
              </a:ext>
            </a:extLst>
          </p:cNvPr>
          <p:cNvSpPr/>
          <p:nvPr/>
        </p:nvSpPr>
        <p:spPr>
          <a:xfrm>
            <a:off x="6207970" y="1303144"/>
            <a:ext cx="1800225" cy="1009650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Oh a cool new method came out, we need to use it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BD395BF-A813-F7A1-79ED-B4CC4267A58E}"/>
              </a:ext>
            </a:extLst>
          </p:cNvPr>
          <p:cNvCxnSpPr>
            <a:cxnSpLocks/>
            <a:stCxn id="35" idx="0"/>
            <a:endCxn id="47" idx="2"/>
          </p:cNvCxnSpPr>
          <p:nvPr/>
        </p:nvCxnSpPr>
        <p:spPr>
          <a:xfrm flipV="1">
            <a:off x="6149326" y="2312794"/>
            <a:ext cx="958757" cy="100112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8E9601-C9AA-712C-6600-4B15BCA6F731}"/>
              </a:ext>
            </a:extLst>
          </p:cNvPr>
          <p:cNvCxnSpPr>
            <a:cxnSpLocks/>
            <a:stCxn id="47" idx="1"/>
            <a:endCxn id="11" idx="3"/>
          </p:cNvCxnSpPr>
          <p:nvPr/>
        </p:nvCxnSpPr>
        <p:spPr>
          <a:xfrm flipH="1">
            <a:off x="4597022" y="1807969"/>
            <a:ext cx="1610948" cy="201327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7899177-CE86-EFB5-3270-E3EBD1028CCF}"/>
              </a:ext>
            </a:extLst>
          </p:cNvPr>
          <p:cNvSpPr/>
          <p:nvPr/>
        </p:nvSpPr>
        <p:spPr>
          <a:xfrm>
            <a:off x="8827813" y="1640222"/>
            <a:ext cx="3110619" cy="596392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Manuscript_new_v6_usethisone</a:t>
            </a:r>
          </a:p>
          <a:p>
            <a:pPr algn="ctr"/>
            <a:r>
              <a:rPr lang="en-GB" sz="2400" dirty="0">
                <a:solidFill>
                  <a:schemeClr val="tx1"/>
                </a:solidFill>
              </a:rPr>
              <a:t>Analysis_real_updated_11111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FB421D-1DD0-215C-3ABB-601CF88E0261}"/>
              </a:ext>
            </a:extLst>
          </p:cNvPr>
          <p:cNvCxnSpPr>
            <a:cxnSpLocks/>
            <a:stCxn id="47" idx="3"/>
            <a:endCxn id="92" idx="1"/>
          </p:cNvCxnSpPr>
          <p:nvPr/>
        </p:nvCxnSpPr>
        <p:spPr>
          <a:xfrm flipV="1">
            <a:off x="8008195" y="1158636"/>
            <a:ext cx="386255" cy="64933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6C1ACCD-08DB-3DCC-0B2A-28FA904092FA}"/>
              </a:ext>
            </a:extLst>
          </p:cNvPr>
          <p:cNvSpPr/>
          <p:nvPr/>
        </p:nvSpPr>
        <p:spPr>
          <a:xfrm>
            <a:off x="8176883" y="3176830"/>
            <a:ext cx="2057659" cy="504825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BTW the Journal requires raw data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847FEA0-0867-CE29-37B5-C3CF50F69535}"/>
              </a:ext>
            </a:extLst>
          </p:cNvPr>
          <p:cNvSpPr/>
          <p:nvPr/>
        </p:nvSpPr>
        <p:spPr>
          <a:xfrm>
            <a:off x="10344909" y="3429000"/>
            <a:ext cx="1405262" cy="647173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Also we need all the scripts you wrote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68C559-FAD9-E91B-48CA-12386CBD9432}"/>
              </a:ext>
            </a:extLst>
          </p:cNvPr>
          <p:cNvCxnSpPr>
            <a:cxnSpLocks/>
            <a:stCxn id="55" idx="2"/>
            <a:endCxn id="26" idx="0"/>
          </p:cNvCxnSpPr>
          <p:nvPr/>
        </p:nvCxnSpPr>
        <p:spPr>
          <a:xfrm flipH="1">
            <a:off x="10001800" y="2236614"/>
            <a:ext cx="381323" cy="42864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84A015-D5F9-6B99-8F61-E7E2BD7EA9A0}"/>
              </a:ext>
            </a:extLst>
          </p:cNvPr>
          <p:cNvCxnSpPr>
            <a:cxnSpLocks/>
          </p:cNvCxnSpPr>
          <p:nvPr/>
        </p:nvCxnSpPr>
        <p:spPr>
          <a:xfrm flipH="1">
            <a:off x="9334430" y="3072983"/>
            <a:ext cx="64157" cy="22560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289684-6F3F-42F9-C400-CBB2CC09D629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295871" y="3665591"/>
            <a:ext cx="1049038" cy="8699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9B34C6A-CD8C-8E8B-5171-C2981219F6A4}"/>
              </a:ext>
            </a:extLst>
          </p:cNvPr>
          <p:cNvSpPr/>
          <p:nvPr/>
        </p:nvSpPr>
        <p:spPr>
          <a:xfrm>
            <a:off x="5530502" y="4625746"/>
            <a:ext cx="2057660" cy="100965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Reviewer 2: OMG this model is terrible, why not that model, and also please collect this extra data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7A46190-15E9-5245-9CB6-0B5D9E77BB30}"/>
              </a:ext>
            </a:extLst>
          </p:cNvPr>
          <p:cNvCxnSpPr>
            <a:cxnSpLocks/>
            <a:stCxn id="69" idx="3"/>
            <a:endCxn id="79" idx="1"/>
          </p:cNvCxnSpPr>
          <p:nvPr/>
        </p:nvCxnSpPr>
        <p:spPr>
          <a:xfrm>
            <a:off x="7588162" y="5130571"/>
            <a:ext cx="1151481" cy="24729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0EDB0E7-ADC6-2AB4-4DAA-65653E1F766D}"/>
              </a:ext>
            </a:extLst>
          </p:cNvPr>
          <p:cNvCxnSpPr>
            <a:cxnSpLocks/>
            <a:stCxn id="69" idx="1"/>
            <a:endCxn id="6" idx="3"/>
          </p:cNvCxnSpPr>
          <p:nvPr/>
        </p:nvCxnSpPr>
        <p:spPr>
          <a:xfrm flipH="1" flipV="1">
            <a:off x="1980955" y="3372547"/>
            <a:ext cx="3549547" cy="17580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C8B140-8484-6E0E-5C3B-0483E6B2545F}"/>
              </a:ext>
            </a:extLst>
          </p:cNvPr>
          <p:cNvCxnSpPr>
            <a:cxnSpLocks/>
            <a:stCxn id="69" idx="1"/>
            <a:endCxn id="11" idx="2"/>
          </p:cNvCxnSpPr>
          <p:nvPr/>
        </p:nvCxnSpPr>
        <p:spPr>
          <a:xfrm flipH="1" flipV="1">
            <a:off x="3647461" y="4326068"/>
            <a:ext cx="1883041" cy="80450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CA930F8-9C39-113F-2EFC-AF5B92860D9B}"/>
              </a:ext>
            </a:extLst>
          </p:cNvPr>
          <p:cNvCxnSpPr>
            <a:cxnSpLocks/>
            <a:stCxn id="69" idx="0"/>
            <a:endCxn id="35" idx="2"/>
          </p:cNvCxnSpPr>
          <p:nvPr/>
        </p:nvCxnSpPr>
        <p:spPr>
          <a:xfrm flipH="1" flipV="1">
            <a:off x="6149326" y="4323567"/>
            <a:ext cx="410006" cy="30217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8F06B3A-B133-CBE8-0C0D-7091F55DC29E}"/>
              </a:ext>
            </a:extLst>
          </p:cNvPr>
          <p:cNvSpPr/>
          <p:nvPr/>
        </p:nvSpPr>
        <p:spPr>
          <a:xfrm>
            <a:off x="8739643" y="5174522"/>
            <a:ext cx="2168988" cy="40669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FINALLY ACCEPTED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41C3B9E-33C7-6B40-C47E-54447F3E678E}"/>
              </a:ext>
            </a:extLst>
          </p:cNvPr>
          <p:cNvSpPr/>
          <p:nvPr/>
        </p:nvSpPr>
        <p:spPr>
          <a:xfrm>
            <a:off x="7353315" y="5897639"/>
            <a:ext cx="1800225" cy="775411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New research Question based on your weird result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1D18571-7789-274F-BD9A-D7B508D5DAC6}"/>
              </a:ext>
            </a:extLst>
          </p:cNvPr>
          <p:cNvSpPr/>
          <p:nvPr/>
        </p:nvSpPr>
        <p:spPr>
          <a:xfrm>
            <a:off x="9581183" y="5916324"/>
            <a:ext cx="2168988" cy="775411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Other researchers: </a:t>
            </a:r>
            <a:r>
              <a:rPr lang="en-US" sz="2400" dirty="0">
                <a:solidFill>
                  <a:schemeClr val="tx1"/>
                </a:solidFill>
              </a:rPr>
              <a:t>what beautiful methods, lets use it for our research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30F6AD2-A2A3-8AA5-FFF4-D6F022ED3688}"/>
              </a:ext>
            </a:extLst>
          </p:cNvPr>
          <p:cNvSpPr/>
          <p:nvPr/>
        </p:nvSpPr>
        <p:spPr>
          <a:xfrm>
            <a:off x="373722" y="4323567"/>
            <a:ext cx="1407085" cy="59724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Clean the data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39D122-96E8-6EE4-74ED-1572060F26B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780807" y="3821243"/>
            <a:ext cx="917092" cy="8192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0FA73C3-7FDE-49F0-0BA8-AD953681C0B9}"/>
              </a:ext>
            </a:extLst>
          </p:cNvPr>
          <p:cNvSpPr/>
          <p:nvPr/>
        </p:nvSpPr>
        <p:spPr>
          <a:xfrm>
            <a:off x="8394450" y="955271"/>
            <a:ext cx="1800225" cy="406729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Finally happy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15CB2DC-547A-CF0E-D59C-9ADA65B7FAF3}"/>
              </a:ext>
            </a:extLst>
          </p:cNvPr>
          <p:cNvCxnSpPr>
            <a:cxnSpLocks/>
            <a:stCxn id="92" idx="3"/>
            <a:endCxn id="55" idx="0"/>
          </p:cNvCxnSpPr>
          <p:nvPr/>
        </p:nvCxnSpPr>
        <p:spPr>
          <a:xfrm>
            <a:off x="10194675" y="1158636"/>
            <a:ext cx="188448" cy="4815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598DC49-A8A6-B72D-E1D4-3AAEAFD2F75D}"/>
              </a:ext>
            </a:extLst>
          </p:cNvPr>
          <p:cNvCxnSpPr>
            <a:cxnSpLocks/>
            <a:stCxn id="60" idx="2"/>
            <a:endCxn id="69" idx="3"/>
          </p:cNvCxnSpPr>
          <p:nvPr/>
        </p:nvCxnSpPr>
        <p:spPr>
          <a:xfrm flipH="1">
            <a:off x="7588162" y="4076173"/>
            <a:ext cx="3459378" cy="105439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88AEA86-77B5-7288-16A9-B5323D1561D9}"/>
              </a:ext>
            </a:extLst>
          </p:cNvPr>
          <p:cNvCxnSpPr>
            <a:cxnSpLocks/>
            <a:stCxn id="79" idx="2"/>
          </p:cNvCxnSpPr>
          <p:nvPr/>
        </p:nvCxnSpPr>
        <p:spPr>
          <a:xfrm flipH="1">
            <a:off x="8253427" y="5581212"/>
            <a:ext cx="1570710" cy="3351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8C4670-4BD5-52B8-98AE-63CE42E4A108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9824137" y="5581212"/>
            <a:ext cx="841540" cy="3351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1659BF0-8B71-F93D-20B6-3818A0E8B898}"/>
              </a:ext>
            </a:extLst>
          </p:cNvPr>
          <p:cNvCxnSpPr>
            <a:cxnSpLocks/>
            <a:stCxn id="8" idx="1"/>
            <a:endCxn id="21" idx="0"/>
          </p:cNvCxnSpPr>
          <p:nvPr/>
        </p:nvCxnSpPr>
        <p:spPr>
          <a:xfrm flipH="1">
            <a:off x="1748338" y="1982576"/>
            <a:ext cx="949561" cy="33297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7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6" grpId="0" animBg="1"/>
      <p:bldP spid="8" grpId="0" animBg="1"/>
      <p:bldP spid="21" grpId="0" animBg="1"/>
      <p:bldP spid="35" grpId="0" animBg="1"/>
      <p:bldP spid="47" grpId="0" animBg="1"/>
      <p:bldP spid="55" grpId="0" animBg="1"/>
      <p:bldP spid="59" grpId="0" animBg="1"/>
      <p:bldP spid="60" grpId="0" animBg="1"/>
      <p:bldP spid="69" grpId="0" animBg="1"/>
      <p:bldP spid="79" grpId="0" animBg="1"/>
      <p:bldP spid="80" grpId="0" animBg="1"/>
      <p:bldP spid="81" grpId="0" animBg="1"/>
      <p:bldP spid="84" grpId="0" animBg="1"/>
      <p:bldP spid="9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B7D32-3116-434A-8B9E-E9B7318FF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489941" y="1232280"/>
            <a:ext cx="5479852" cy="5234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70597-6BC3-45B6-B802-EE3816921B78}"/>
              </a:ext>
            </a:extLst>
          </p:cNvPr>
          <p:cNvSpPr txBox="1"/>
          <p:nvPr/>
        </p:nvSpPr>
        <p:spPr>
          <a:xfrm>
            <a:off x="800100" y="391063"/>
            <a:ext cx="311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= Height on the sea shore (m)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= Shell size (mm)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FEA292-D64F-4606-B3F4-3D166EB30BE4}"/>
              </a:ext>
            </a:extLst>
          </p:cNvPr>
          <p:cNvGrpSpPr/>
          <p:nvPr/>
        </p:nvGrpSpPr>
        <p:grpSpPr>
          <a:xfrm>
            <a:off x="6517641" y="927983"/>
            <a:ext cx="4304738" cy="5429542"/>
            <a:chOff x="6654849" y="877932"/>
            <a:chExt cx="3667028" cy="46252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6D0A8C-555D-4816-991C-CAEFEF64A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4849" y="1259160"/>
              <a:ext cx="3667028" cy="42439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05E3A4-487A-4CC0-891C-E980250B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4849" y="877932"/>
              <a:ext cx="3276600" cy="33337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DE64A2-D815-4E40-9077-E7ADDAF99A64}"/>
              </a:ext>
            </a:extLst>
          </p:cNvPr>
          <p:cNvSpPr txBox="1"/>
          <p:nvPr/>
        </p:nvSpPr>
        <p:spPr>
          <a:xfrm>
            <a:off x="6507534" y="298730"/>
            <a:ext cx="2967577" cy="415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Anscombe’s Quartet: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C6145CD-14FB-4D89-A712-40527442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02" y="0"/>
            <a:ext cx="1280098" cy="17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EC5B22C-9811-4915-BB89-68819EF9A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97" y="283573"/>
            <a:ext cx="6574427" cy="657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7050-8218-E460-D46A-7AD6B1CF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 has its own base graphics.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BD1C-580C-0B86-CB09-3DBCD07A7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1373943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library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palmerpenguins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# histogram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hist(</a:t>
            </a:r>
            <a:r>
              <a:rPr lang="en-GB" dirty="0" err="1">
                <a:latin typeface="Consolas" panose="020B0609020204030204" pitchFamily="49" charset="0"/>
              </a:rPr>
              <a:t>penguins$flipper_length_mm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# scatterplot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flipper_length_mm</a:t>
            </a:r>
            <a:r>
              <a:rPr lang="en-US" dirty="0">
                <a:latin typeface="Consolas" panose="020B0609020204030204" pitchFamily="49" charset="0"/>
              </a:rPr>
              <a:t> ~ </a:t>
            </a:r>
            <a:r>
              <a:rPr lang="en-US" dirty="0" err="1">
                <a:latin typeface="Consolas" panose="020B0609020204030204" pitchFamily="49" charset="0"/>
              </a:rPr>
              <a:t>bill_length_mm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data = penguins)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# boxplot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boxplot(</a:t>
            </a:r>
            <a:r>
              <a:rPr lang="en-GB" dirty="0" err="1">
                <a:latin typeface="Consolas" panose="020B0609020204030204" pitchFamily="49" charset="0"/>
              </a:rPr>
              <a:t>flipper_length_mm</a:t>
            </a:r>
            <a:r>
              <a:rPr lang="en-GB" dirty="0">
                <a:latin typeface="Consolas" panose="020B0609020204030204" pitchFamily="49" charset="0"/>
              </a:rPr>
              <a:t> ~ species,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      data = penguins)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606F-30F6-8289-2C9B-6F4AAD62768B}"/>
              </a:ext>
            </a:extLst>
          </p:cNvPr>
          <p:cNvSpPr txBox="1"/>
          <p:nvPr/>
        </p:nvSpPr>
        <p:spPr>
          <a:xfrm>
            <a:off x="838200" y="6289954"/>
            <a:ext cx="848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Tutorial at: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2"/>
              </a:rPr>
              <a:t>http://rpubs.com/SusanEJohnston/7953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75DA1F-DC6F-D07C-294C-01C45795737D}"/>
              </a:ext>
            </a:extLst>
          </p:cNvPr>
          <p:cNvGrpSpPr/>
          <p:nvPr/>
        </p:nvGrpSpPr>
        <p:grpSpPr>
          <a:xfrm>
            <a:off x="8637933" y="180459"/>
            <a:ext cx="3159732" cy="6572965"/>
            <a:chOff x="8257981" y="104576"/>
            <a:chExt cx="3366044" cy="70021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B90DB3-0AC5-6926-FCBE-798EBA413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7981" y="104576"/>
              <a:ext cx="3044396" cy="24784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D2F317-D97C-9E43-11BF-0DBD43D38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604"/>
            <a:stretch/>
          </p:blipFill>
          <p:spPr>
            <a:xfrm>
              <a:off x="8257981" y="2683341"/>
              <a:ext cx="3366044" cy="22853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9CEEC8-32F0-D194-0F36-D4E1988B3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860"/>
            <a:stretch/>
          </p:blipFill>
          <p:spPr>
            <a:xfrm>
              <a:off x="8257981" y="4883200"/>
              <a:ext cx="3366044" cy="2223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9083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0AF3-524E-8B6E-4305-C39E87DF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34" y="98091"/>
            <a:ext cx="6010910" cy="2326327"/>
          </a:xfrm>
        </p:spPr>
        <p:txBody>
          <a:bodyPr/>
          <a:lstStyle/>
          <a:p>
            <a:r>
              <a:rPr lang="en-US" dirty="0"/>
              <a:t>Data visualization with </a:t>
            </a:r>
            <a:r>
              <a:rPr lang="en-US" sz="5400" dirty="0">
                <a:latin typeface="Consolas" panose="020B0609020204030204" pitchFamily="49" charset="0"/>
              </a:rPr>
              <a:t>ggplot2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3FBB8-A3D3-5656-2232-18DD6DB2E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571" y="3120526"/>
            <a:ext cx="5477510" cy="2976987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“You provide the data, tell ggplot2 how to map variables to </a:t>
            </a:r>
            <a:r>
              <a:rPr lang="en-US" b="1" i="1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aesthetics</a:t>
            </a:r>
            <a:r>
              <a:rPr lang="en-US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* what [graph type] to use, and it takes care of the details.”</a:t>
            </a:r>
          </a:p>
          <a:p>
            <a:endParaRPr lang="en-US" dirty="0">
              <a:solidFill>
                <a:srgbClr val="2E3A45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E3A45"/>
                </a:solidFill>
                <a:latin typeface="Source Sans Pro" panose="020B0503030403020204" pitchFamily="34" charset="0"/>
              </a:rPr>
              <a:t>*</a:t>
            </a:r>
            <a:r>
              <a:rPr lang="en-US" i="1" dirty="0">
                <a:solidFill>
                  <a:srgbClr val="2E3A45"/>
                </a:solidFill>
                <a:latin typeface="Source Sans Pro" panose="020B0503030403020204" pitchFamily="34" charset="0"/>
              </a:rPr>
              <a:t>visual properties of your dataset</a:t>
            </a:r>
          </a:p>
          <a:p>
            <a:endParaRPr lang="en-US" i="1" dirty="0">
              <a:solidFill>
                <a:srgbClr val="2E3A45"/>
              </a:solidFill>
              <a:latin typeface="Source Sans Pro" panose="020B0503030403020204" pitchFamily="34" charset="0"/>
            </a:endParaRPr>
          </a:p>
          <a:p>
            <a:r>
              <a:rPr lang="en-GB" i="1" dirty="0">
                <a:hlinkClick r:id="rId2"/>
              </a:rPr>
              <a:t>https://ggplot2.tidyverse.org/index.html</a:t>
            </a:r>
            <a:endParaRPr lang="en-GB" i="1" dirty="0"/>
          </a:p>
          <a:p>
            <a:endParaRPr lang="en-GB" i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71061CE-8167-748C-3F57-1B519D2D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365760"/>
            <a:ext cx="4434840" cy="587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AE387-D699-47EA-0169-96FAFC270925}"/>
              </a:ext>
            </a:extLst>
          </p:cNvPr>
          <p:cNvSpPr txBox="1"/>
          <p:nvPr/>
        </p:nvSpPr>
        <p:spPr>
          <a:xfrm>
            <a:off x="7757160" y="6307574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R Graph Gallery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542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F65-50B7-4AEB-A942-5B5368AD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641"/>
            <a:ext cx="10515600" cy="89322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C00000"/>
                </a:solidFill>
                <a:latin typeface="Consolas" panose="020B0609020204030204" pitchFamily="49" charset="0"/>
              </a:rPr>
              <a:t>ggplot2</a:t>
            </a:r>
            <a:r>
              <a:rPr lang="en-GB" sz="3600" dirty="0"/>
              <a:t> builds a graph with the following: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2BEB-F0D2-4776-B612-A0FDA4EC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738"/>
            <a:ext cx="10515600" cy="546962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rgbClr val="C00000"/>
                </a:solidFill>
                <a:latin typeface="Consolas" panose="020B0609020204030204" pitchFamily="49" charset="0"/>
              </a:rPr>
              <a:t>ggplot</a:t>
            </a: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GB" dirty="0"/>
              <a:t>Data with aesthetic (visual) properties (`</a:t>
            </a:r>
            <a:r>
              <a:rPr lang="en-GB" dirty="0" err="1"/>
              <a:t>aes</a:t>
            </a:r>
            <a:r>
              <a:rPr lang="en-GB" dirty="0"/>
              <a:t>()`).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rgbClr val="C00000"/>
                </a:solidFill>
                <a:latin typeface="Consolas" panose="020B0609020204030204" pitchFamily="49" charset="0"/>
              </a:rPr>
              <a:t>geom</a:t>
            </a: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</a:rPr>
              <a:t>_...()</a:t>
            </a:r>
          </a:p>
          <a:p>
            <a:pPr lvl="1"/>
            <a:r>
              <a:rPr lang="en-GB" dirty="0"/>
              <a:t>The type of plot (line, point, box-plot, etc.)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</a:rPr>
              <a:t>stat_...()</a:t>
            </a:r>
          </a:p>
          <a:p>
            <a:pPr lvl="1"/>
            <a:r>
              <a:rPr lang="en-GB" dirty="0"/>
              <a:t>Statistical transformations (regression lines, smoothers, etc)*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</a:rPr>
              <a:t>theme()</a:t>
            </a:r>
          </a:p>
          <a:p>
            <a:pPr lvl="1"/>
            <a:r>
              <a:rPr lang="en-GB" dirty="0"/>
              <a:t>How do you want your graph to look?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Other customisations</a:t>
            </a:r>
          </a:p>
          <a:p>
            <a:pPr lvl="1"/>
            <a:r>
              <a:rPr lang="en-GB" dirty="0"/>
              <a:t>e.g. facets, scales, zoom, etc.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07C48-4CCE-4399-52C9-5D918B8AB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276" y="3492962"/>
            <a:ext cx="1619454" cy="151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0BC2E5-7800-D7BA-4CD6-E00FB48C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276" y="1886426"/>
            <a:ext cx="1619454" cy="151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762D1-DDD3-887D-C9B2-7B8841201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276" y="279890"/>
            <a:ext cx="1619454" cy="151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DF59A0-D24C-3650-7C5D-3F3781236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291" y="5099497"/>
            <a:ext cx="1619421" cy="15182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969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BC1316-B481-36BE-BC17-998C9D12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9777" y="77294"/>
            <a:ext cx="1259155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Science is not a solo </a:t>
            </a:r>
            <a:r>
              <a:rPr lang="en-US" sz="4000" dirty="0" err="1"/>
              <a:t>endeavour</a:t>
            </a:r>
            <a:r>
              <a:rPr lang="en-US" sz="4000" dirty="0"/>
              <a:t>!</a:t>
            </a:r>
            <a:endParaRPr lang="en-GB" sz="4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CD1F17-4C74-2A88-92C8-1B74A456C891}"/>
              </a:ext>
            </a:extLst>
          </p:cNvPr>
          <p:cNvGrpSpPr/>
          <p:nvPr/>
        </p:nvGrpSpPr>
        <p:grpSpPr>
          <a:xfrm>
            <a:off x="5520595" y="1796535"/>
            <a:ext cx="1466429" cy="2005478"/>
            <a:chOff x="3134858" y="2007052"/>
            <a:chExt cx="1731341" cy="236776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35DBC46-2E34-434F-F558-A350A36607FB}"/>
                </a:ext>
              </a:extLst>
            </p:cNvPr>
            <p:cNvGrpSpPr/>
            <p:nvPr/>
          </p:nvGrpSpPr>
          <p:grpSpPr>
            <a:xfrm>
              <a:off x="3134858" y="2483178"/>
              <a:ext cx="1731341" cy="1891643"/>
              <a:chOff x="2920173" y="2855285"/>
              <a:chExt cx="1731341" cy="1891643"/>
            </a:xfrm>
          </p:grpSpPr>
          <p:pic>
            <p:nvPicPr>
              <p:cNvPr id="2" name="Picture 6">
                <a:extLst>
                  <a:ext uri="{FF2B5EF4-FFF2-40B4-BE49-F238E27FC236}">
                    <a16:creationId xmlns:a16="http://schemas.microsoft.com/office/drawing/2014/main" id="{B8342031-255D-81DD-5DBE-4FD1CA9DC9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23" t="17539" r="12250" b="38695"/>
              <a:stretch/>
            </p:blipFill>
            <p:spPr bwMode="auto">
              <a:xfrm>
                <a:off x="2920173" y="2855285"/>
                <a:ext cx="1731340" cy="112377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Image">
                <a:extLst>
                  <a:ext uri="{FF2B5EF4-FFF2-40B4-BE49-F238E27FC236}">
                    <a16:creationId xmlns:a16="http://schemas.microsoft.com/office/drawing/2014/main" id="{0F8A9FC3-090E-46F9-46F0-36F7A5547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107"/>
              <a:stretch/>
            </p:blipFill>
            <p:spPr bwMode="auto">
              <a:xfrm>
                <a:off x="2920174" y="3979060"/>
                <a:ext cx="1731340" cy="7678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BA89CA0-543C-BD4F-B115-AAA942B7B115}"/>
                </a:ext>
              </a:extLst>
            </p:cNvPr>
            <p:cNvSpPr txBox="1"/>
            <p:nvPr/>
          </p:nvSpPr>
          <p:spPr>
            <a:xfrm>
              <a:off x="3648782" y="2007052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John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C2C0276-906C-CD50-68BC-E44269466D52}"/>
              </a:ext>
            </a:extLst>
          </p:cNvPr>
          <p:cNvSpPr txBox="1"/>
          <p:nvPr/>
        </p:nvSpPr>
        <p:spPr>
          <a:xfrm>
            <a:off x="2924006" y="1668366"/>
            <a:ext cx="873957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Henrik</a:t>
            </a:r>
            <a:endParaRPr lang="en-GB" sz="2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A230C2-9FA6-FAA2-7F10-B011CD2DE7D1}"/>
              </a:ext>
            </a:extLst>
          </p:cNvPr>
          <p:cNvSpPr txBox="1"/>
          <p:nvPr/>
        </p:nvSpPr>
        <p:spPr>
          <a:xfrm>
            <a:off x="1589015" y="1364559"/>
            <a:ext cx="1230658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Bernt-Erik</a:t>
            </a:r>
            <a:endParaRPr lang="en-GB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E8A5BFC-C5E9-2A24-D166-DF620DB47E72}"/>
              </a:ext>
            </a:extLst>
          </p:cNvPr>
          <p:cNvSpPr txBox="1"/>
          <p:nvPr/>
        </p:nvSpPr>
        <p:spPr>
          <a:xfrm>
            <a:off x="2137906" y="2021247"/>
            <a:ext cx="676788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Arild</a:t>
            </a:r>
            <a:endParaRPr lang="en-GB"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3FED53-57F4-8B84-EE38-A0C8C275C038}"/>
              </a:ext>
            </a:extLst>
          </p:cNvPr>
          <p:cNvSpPr txBox="1"/>
          <p:nvPr/>
        </p:nvSpPr>
        <p:spPr>
          <a:xfrm>
            <a:off x="2924006" y="2213317"/>
            <a:ext cx="968535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Hamish</a:t>
            </a:r>
            <a:endParaRPr lang="en-GB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17FC44-A2A3-C651-587B-27C20D9CDD7C}"/>
              </a:ext>
            </a:extLst>
          </p:cNvPr>
          <p:cNvSpPr txBox="1"/>
          <p:nvPr/>
        </p:nvSpPr>
        <p:spPr>
          <a:xfrm>
            <a:off x="825689" y="2522646"/>
            <a:ext cx="941283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Gabriel</a:t>
            </a:r>
            <a:endParaRPr lang="en-GB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0042DCD-9E86-0341-DB6C-0AD401E3D884}"/>
              </a:ext>
            </a:extLst>
          </p:cNvPr>
          <p:cNvSpPr txBox="1"/>
          <p:nvPr/>
        </p:nvSpPr>
        <p:spPr>
          <a:xfrm>
            <a:off x="2469571" y="4246705"/>
            <a:ext cx="1032270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Stefanie</a:t>
            </a:r>
            <a:endParaRPr lang="en-GB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41EC8A-2220-F5E6-AB9E-2214A6CB1CE2}"/>
              </a:ext>
            </a:extLst>
          </p:cNvPr>
          <p:cNvSpPr txBox="1"/>
          <p:nvPr/>
        </p:nvSpPr>
        <p:spPr>
          <a:xfrm>
            <a:off x="2321621" y="3719409"/>
            <a:ext cx="1058751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Kenneth</a:t>
            </a:r>
            <a:endParaRPr lang="en-GB" sz="2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0E99142-66CD-3037-DAD5-C517FE2041D7}"/>
              </a:ext>
            </a:extLst>
          </p:cNvPr>
          <p:cNvSpPr txBox="1"/>
          <p:nvPr/>
        </p:nvSpPr>
        <p:spPr>
          <a:xfrm>
            <a:off x="2988942" y="2757958"/>
            <a:ext cx="710451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Alina</a:t>
            </a:r>
            <a:endParaRPr lang="en-GB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9AE38F-DEF6-87AA-F2BB-7FA05C6DBB75}"/>
              </a:ext>
            </a:extLst>
          </p:cNvPr>
          <p:cNvSpPr txBox="1"/>
          <p:nvPr/>
        </p:nvSpPr>
        <p:spPr>
          <a:xfrm>
            <a:off x="1887919" y="2643860"/>
            <a:ext cx="913520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Ingerid</a:t>
            </a:r>
            <a:endParaRPr lang="en-GB" sz="2000" dirty="0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D9F3F876-F18C-861B-28D6-B1F629AAE323}"/>
              </a:ext>
            </a:extLst>
          </p:cNvPr>
          <p:cNvSpPr/>
          <p:nvPr/>
        </p:nvSpPr>
        <p:spPr>
          <a:xfrm rot="489398">
            <a:off x="4096894" y="2412420"/>
            <a:ext cx="1164333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10B5C8-D2D8-8AFB-CA33-F2C56F2CC5E6}"/>
              </a:ext>
            </a:extLst>
          </p:cNvPr>
          <p:cNvSpPr txBox="1"/>
          <p:nvPr/>
        </p:nvSpPr>
        <p:spPr>
          <a:xfrm>
            <a:off x="4379139" y="6032308"/>
            <a:ext cx="1105944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Bertrand</a:t>
            </a:r>
            <a:endParaRPr lang="en-GB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6A9763F-394B-7E89-EEA2-BD69EF8BAB6A}"/>
              </a:ext>
            </a:extLst>
          </p:cNvPr>
          <p:cNvSpPr txBox="1"/>
          <p:nvPr/>
        </p:nvSpPr>
        <p:spPr>
          <a:xfrm>
            <a:off x="2786135" y="5731234"/>
            <a:ext cx="1075166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Cathrine</a:t>
            </a:r>
            <a:endParaRPr lang="en-GB" sz="2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48EB1D-21A3-9C50-E0F6-3AF3A9EE8C04}"/>
              </a:ext>
            </a:extLst>
          </p:cNvPr>
          <p:cNvSpPr txBox="1"/>
          <p:nvPr/>
        </p:nvSpPr>
        <p:spPr>
          <a:xfrm>
            <a:off x="6253809" y="6032308"/>
            <a:ext cx="651140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Lucy</a:t>
            </a:r>
            <a:endParaRPr lang="en-GB" sz="2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827F51-BC94-ED78-CF27-26B168B8197D}"/>
              </a:ext>
            </a:extLst>
          </p:cNvPr>
          <p:cNvSpPr txBox="1"/>
          <p:nvPr/>
        </p:nvSpPr>
        <p:spPr>
          <a:xfrm>
            <a:off x="7819826" y="5919050"/>
            <a:ext cx="808235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Homa</a:t>
            </a:r>
            <a:endParaRPr lang="en-GB" sz="2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CF592-1E5B-0B81-79ED-2A79B3FEC155}"/>
              </a:ext>
            </a:extLst>
          </p:cNvPr>
          <p:cNvSpPr txBox="1"/>
          <p:nvPr/>
        </p:nvSpPr>
        <p:spPr>
          <a:xfrm>
            <a:off x="8711016" y="5512537"/>
            <a:ext cx="726481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Anna</a:t>
            </a:r>
            <a:endParaRPr lang="en-GB" sz="2000" dirty="0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72B6B0A0-708A-8511-F6B9-A8BB6FFFBEAF}"/>
              </a:ext>
            </a:extLst>
          </p:cNvPr>
          <p:cNvSpPr/>
          <p:nvPr/>
        </p:nvSpPr>
        <p:spPr>
          <a:xfrm rot="20433213">
            <a:off x="3532709" y="3562257"/>
            <a:ext cx="1636224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3F84B601-1FA2-426B-DC63-332F1216E886}"/>
              </a:ext>
            </a:extLst>
          </p:cNvPr>
          <p:cNvSpPr/>
          <p:nvPr/>
        </p:nvSpPr>
        <p:spPr>
          <a:xfrm rot="18556251">
            <a:off x="3496903" y="4557247"/>
            <a:ext cx="2140784" cy="400110"/>
          </a:xfrm>
          <a:prstGeom prst="rightArrow">
            <a:avLst>
              <a:gd name="adj1" fmla="val 2874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7AB65FF-656B-3C1C-408D-94509395C0D2}"/>
              </a:ext>
            </a:extLst>
          </p:cNvPr>
          <p:cNvSpPr/>
          <p:nvPr/>
        </p:nvSpPr>
        <p:spPr>
          <a:xfrm rot="17314291">
            <a:off x="4589403" y="4809188"/>
            <a:ext cx="1785140" cy="400110"/>
          </a:xfrm>
          <a:prstGeom prst="rightArrow">
            <a:avLst>
              <a:gd name="adj1" fmla="val 2874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6D9AFFFD-5A75-7A11-39EA-BF6CF01A24E8}"/>
              </a:ext>
            </a:extLst>
          </p:cNvPr>
          <p:cNvSpPr/>
          <p:nvPr/>
        </p:nvSpPr>
        <p:spPr>
          <a:xfrm rot="14284912">
            <a:off x="6947257" y="4665123"/>
            <a:ext cx="1825643" cy="400110"/>
          </a:xfrm>
          <a:prstGeom prst="rightArrow">
            <a:avLst>
              <a:gd name="adj1" fmla="val 2874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EE3DF3BE-5012-0113-0B9E-FF9F0464E3F2}"/>
              </a:ext>
            </a:extLst>
          </p:cNvPr>
          <p:cNvSpPr/>
          <p:nvPr/>
        </p:nvSpPr>
        <p:spPr>
          <a:xfrm rot="16200000">
            <a:off x="5780317" y="4784485"/>
            <a:ext cx="1522430" cy="400110"/>
          </a:xfrm>
          <a:prstGeom prst="rightArrow">
            <a:avLst>
              <a:gd name="adj1" fmla="val 2874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C40DBF6-8344-E067-8982-3C347534D6A9}"/>
              </a:ext>
            </a:extLst>
          </p:cNvPr>
          <p:cNvSpPr txBox="1"/>
          <p:nvPr/>
        </p:nvSpPr>
        <p:spPr>
          <a:xfrm rot="404906">
            <a:off x="3882173" y="1568052"/>
            <a:ext cx="158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PHENOTYPE &amp; GENOMIC DATA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FB4B95-A6D8-6C9A-2D6A-AC44C2B59BED}"/>
              </a:ext>
            </a:extLst>
          </p:cNvPr>
          <p:cNvSpPr txBox="1"/>
          <p:nvPr/>
        </p:nvSpPr>
        <p:spPr>
          <a:xfrm rot="20368951">
            <a:off x="3606511" y="3411793"/>
            <a:ext cx="71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CODE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A733081-4FD8-5C5D-5C38-0CC64C97EBD7}"/>
              </a:ext>
            </a:extLst>
          </p:cNvPr>
          <p:cNvSpPr txBox="1"/>
          <p:nvPr/>
        </p:nvSpPr>
        <p:spPr>
          <a:xfrm rot="21372348">
            <a:off x="3100513" y="4915645"/>
            <a:ext cx="108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ANALYSIS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5D5B06-CEFB-4ABC-C618-927D325814F2}"/>
              </a:ext>
            </a:extLst>
          </p:cNvPr>
          <p:cNvSpPr txBox="1"/>
          <p:nvPr/>
        </p:nvSpPr>
        <p:spPr>
          <a:xfrm rot="19843745">
            <a:off x="4181942" y="5221246"/>
            <a:ext cx="124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SOFTWARE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01CF41-2562-0258-FF04-B779FA6D34F8}"/>
              </a:ext>
            </a:extLst>
          </p:cNvPr>
          <p:cNvSpPr txBox="1"/>
          <p:nvPr/>
        </p:nvSpPr>
        <p:spPr>
          <a:xfrm rot="2042904">
            <a:off x="6530378" y="5070016"/>
            <a:ext cx="108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ANALYSIS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07CE2C0-4CDD-1676-5F33-BE4F97C06798}"/>
              </a:ext>
            </a:extLst>
          </p:cNvPr>
          <p:cNvSpPr txBox="1"/>
          <p:nvPr/>
        </p:nvSpPr>
        <p:spPr>
          <a:xfrm rot="3234132">
            <a:off x="7523850" y="4525194"/>
            <a:ext cx="148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 &amp; CODE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33171242-79DF-AEE0-613B-D289AA1FF13D}"/>
              </a:ext>
            </a:extLst>
          </p:cNvPr>
          <p:cNvSpPr/>
          <p:nvPr/>
        </p:nvSpPr>
        <p:spPr>
          <a:xfrm rot="20659656">
            <a:off x="7223417" y="1973051"/>
            <a:ext cx="2059223" cy="4001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37BB42A-4380-1670-2958-D5187DCE5C62}"/>
              </a:ext>
            </a:extLst>
          </p:cNvPr>
          <p:cNvSpPr txBox="1"/>
          <p:nvPr/>
        </p:nvSpPr>
        <p:spPr>
          <a:xfrm>
            <a:off x="8462061" y="3648042"/>
            <a:ext cx="797013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Susan</a:t>
            </a:r>
            <a:endParaRPr lang="en-GB" sz="2000" dirty="0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B9535B01-1E2B-A172-C783-D58E86A7281E}"/>
              </a:ext>
            </a:extLst>
          </p:cNvPr>
          <p:cNvSpPr/>
          <p:nvPr/>
        </p:nvSpPr>
        <p:spPr>
          <a:xfrm rot="12034699">
            <a:off x="7106015" y="3461778"/>
            <a:ext cx="1230320" cy="400110"/>
          </a:xfrm>
          <a:prstGeom prst="rightArrow">
            <a:avLst>
              <a:gd name="adj1" fmla="val 2874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143BA24-68D2-AB7E-65D6-5D150CFD4D08}"/>
              </a:ext>
            </a:extLst>
          </p:cNvPr>
          <p:cNvSpPr txBox="1"/>
          <p:nvPr/>
        </p:nvSpPr>
        <p:spPr>
          <a:xfrm>
            <a:off x="8233708" y="3009572"/>
            <a:ext cx="164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SUPERVISION &amp; FUNDING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15BD495-B6F0-6E17-AEA6-D506604005B2}"/>
              </a:ext>
            </a:extLst>
          </p:cNvPr>
          <p:cNvSpPr txBox="1"/>
          <p:nvPr/>
        </p:nvSpPr>
        <p:spPr>
          <a:xfrm>
            <a:off x="9407716" y="1269154"/>
            <a:ext cx="164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- NEW DATA</a:t>
            </a:r>
          </a:p>
          <a:p>
            <a:r>
              <a:rPr lang="en-US" b="1" dirty="0">
                <a:solidFill>
                  <a:srgbClr val="C00000"/>
                </a:solidFill>
              </a:rPr>
              <a:t>- RESULTS </a:t>
            </a:r>
          </a:p>
          <a:p>
            <a:r>
              <a:rPr lang="en-US" b="1" dirty="0">
                <a:solidFill>
                  <a:srgbClr val="C00000"/>
                </a:solidFill>
              </a:rPr>
              <a:t>- MANUSCRIPT</a:t>
            </a:r>
          </a:p>
          <a:p>
            <a:r>
              <a:rPr lang="en-US" b="1" dirty="0">
                <a:solidFill>
                  <a:srgbClr val="C00000"/>
                </a:solidFill>
              </a:rPr>
              <a:t>-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486BC-8900-CC02-E6E2-9672E9E811DA}"/>
              </a:ext>
            </a:extLst>
          </p:cNvPr>
          <p:cNvSpPr txBox="1"/>
          <p:nvPr/>
        </p:nvSpPr>
        <p:spPr>
          <a:xfrm>
            <a:off x="572801" y="1890588"/>
            <a:ext cx="1412118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Thor Harald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90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/>
      <p:bldP spid="97" grpId="0"/>
      <p:bldP spid="98" grpId="0"/>
      <p:bldP spid="99" grpId="0"/>
      <p:bldP spid="101" grpId="0"/>
      <p:bldP spid="102" grpId="0"/>
      <p:bldP spid="103" grpId="0" animBg="1"/>
      <p:bldP spid="104" grpId="0" animBg="1"/>
      <p:bldP spid="105" grpId="0" animBg="1"/>
      <p:bldP spid="106" grpId="0"/>
      <p:bldP spid="107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C8A7-6656-9A0C-3329-35ACEBD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85" y="2240198"/>
            <a:ext cx="5415501" cy="2102167"/>
          </a:xfrm>
        </p:spPr>
        <p:txBody>
          <a:bodyPr>
            <a:normAutofit/>
          </a:bodyPr>
          <a:lstStyle/>
          <a:p>
            <a:r>
              <a:rPr lang="en-GB" dirty="0"/>
              <a:t>We need to be good scientists and good collaborators…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8E8A44-C8DD-585D-8BAA-AD9361B1741E}"/>
              </a:ext>
            </a:extLst>
          </p:cNvPr>
          <p:cNvSpPr/>
          <p:nvPr/>
        </p:nvSpPr>
        <p:spPr>
          <a:xfrm>
            <a:off x="7121718" y="475204"/>
            <a:ext cx="2957886" cy="110926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Organised data and workflows.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45904B-84DA-1B7C-8A92-8CC623A67FB5}"/>
              </a:ext>
            </a:extLst>
          </p:cNvPr>
          <p:cNvSpPr/>
          <p:nvPr/>
        </p:nvSpPr>
        <p:spPr>
          <a:xfrm>
            <a:off x="7121718" y="2054079"/>
            <a:ext cx="2957886" cy="110926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Reproducible analyses.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536720-C2C0-245B-CE96-D81BE4349509}"/>
              </a:ext>
            </a:extLst>
          </p:cNvPr>
          <p:cNvSpPr/>
          <p:nvPr/>
        </p:nvSpPr>
        <p:spPr>
          <a:xfrm>
            <a:off x="7121718" y="5264994"/>
            <a:ext cx="2957886" cy="110926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Version control.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4E1F84-F1F7-27AD-0120-76D0086E00D1}"/>
              </a:ext>
            </a:extLst>
          </p:cNvPr>
          <p:cNvSpPr/>
          <p:nvPr/>
        </p:nvSpPr>
        <p:spPr>
          <a:xfrm>
            <a:off x="7121718" y="3694654"/>
            <a:ext cx="2957886" cy="110926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Code availability.</a:t>
            </a:r>
          </a:p>
        </p:txBody>
      </p:sp>
    </p:spTree>
    <p:extLst>
      <p:ext uri="{BB962C8B-B14F-4D97-AF65-F5344CB8AC3E}">
        <p14:creationId xmlns:p14="http://schemas.microsoft.com/office/powerpoint/2010/main" val="109515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993-997E-46B8-AB28-6DFC242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2" y="365125"/>
            <a:ext cx="10515600" cy="1325563"/>
          </a:xfrm>
        </p:spPr>
        <p:txBody>
          <a:bodyPr/>
          <a:lstStyle/>
          <a:p>
            <a:r>
              <a:rPr lang="en-GB" dirty="0"/>
              <a:t>      What is reproducible research?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B0C-5B12-4D35-9949-281DA21D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7" y="2506662"/>
            <a:ext cx="8861981" cy="304572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“Reproducibility is the ability of an entire experiment or study to be reproduced, either by the researcher or by someone else working independently, [and] is one of the main principles of the scientific method.‘’</a:t>
            </a:r>
          </a:p>
          <a:p>
            <a:pPr marL="0" indent="0" algn="just">
              <a:buNone/>
            </a:pPr>
            <a:r>
              <a:rPr lang="en-GB" dirty="0"/>
              <a:t>							-Wikipedia</a:t>
            </a:r>
          </a:p>
        </p:txBody>
      </p:sp>
    </p:spTree>
    <p:extLst>
      <p:ext uri="{BB962C8B-B14F-4D97-AF65-F5344CB8AC3E}">
        <p14:creationId xmlns:p14="http://schemas.microsoft.com/office/powerpoint/2010/main" val="41911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2D6B-AEBE-4DA7-9CEB-A3B6C4DE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4" t="13605" r="19712" b="2040"/>
          <a:stretch/>
        </p:blipFill>
        <p:spPr>
          <a:xfrm>
            <a:off x="5796379" y="0"/>
            <a:ext cx="5363033" cy="67720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5C4DBB-EA61-42EB-B636-9A0E69B8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12" y="564261"/>
            <a:ext cx="4524865" cy="176135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 the lab…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A8C94-FB09-4352-B1B5-40214AF3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81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2204</Words>
  <Application>Microsoft Office PowerPoint</Application>
  <PresentationFormat>Widescreen</PresentationFormat>
  <Paragraphs>332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Google Sans</vt:lpstr>
      <vt:lpstr>Open Sans</vt:lpstr>
      <vt:lpstr>Source Sans Pro</vt:lpstr>
      <vt:lpstr>Office Theme</vt:lpstr>
      <vt:lpstr>1_Office Theme</vt:lpstr>
      <vt:lpstr>Using R as a Research Tool.</vt:lpstr>
      <vt:lpstr>github.com/susjoh/E4StatsTutorials</vt:lpstr>
      <vt:lpstr>Life of a research project - expectation.</vt:lpstr>
      <vt:lpstr>Life of a research project - reality.</vt:lpstr>
      <vt:lpstr>Science is not a solo endeavour!</vt:lpstr>
      <vt:lpstr>We need to be good scientists and good collaborators…</vt:lpstr>
      <vt:lpstr>      What is reproducible research?</vt:lpstr>
      <vt:lpstr>In the lab…</vt:lpstr>
      <vt:lpstr>PowerPoint Presentation</vt:lpstr>
      <vt:lpstr>Scenarios that benefit from reproducibility</vt:lpstr>
      <vt:lpstr>Coding is Key!</vt:lpstr>
      <vt:lpstr>Learning to code is about the ✨process✨</vt:lpstr>
      <vt:lpstr>Anyone can code.</vt:lpstr>
      <vt:lpstr>What is            ?</vt:lpstr>
      <vt:lpstr>Why use           ?</vt:lpstr>
      <vt:lpstr>Data visualisation e.g. http://www.r-graph-gallery.com/portfolio/ggplot2-package/</vt:lpstr>
      <vt:lpstr>PowerPoint Presentation</vt:lpstr>
      <vt:lpstr>Report writing</vt:lpstr>
      <vt:lpstr>Interactive applications (shiny)</vt:lpstr>
      <vt:lpstr>PowerPoint Presentation</vt:lpstr>
      <vt:lpstr>Programmers are in demand.</vt:lpstr>
      <vt:lpstr>But I don’t need to learn X!</vt:lpstr>
      <vt:lpstr>Life of a research project.</vt:lpstr>
      <vt:lpstr>Using R Projects.</vt:lpstr>
      <vt:lpstr>Structuring an R Project.</vt:lpstr>
      <vt:lpstr>All data, scripts and output should be kept within the same project directory (where possible).</vt:lpstr>
      <vt:lpstr>R and the Rstudio Environment</vt:lpstr>
      <vt:lpstr>Finding help.</vt:lpstr>
      <vt:lpstr>PowerPoint Presentation</vt:lpstr>
      <vt:lpstr>Loading data into R</vt:lpstr>
      <vt:lpstr>Data management in R with base R &amp; dplyr</vt:lpstr>
      <vt:lpstr>filter()</vt:lpstr>
      <vt:lpstr>Data visualisation with</vt:lpstr>
      <vt:lpstr>Data visualisation…</vt:lpstr>
      <vt:lpstr>The first step in any analysis is to PLOT YOUR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has its own base graphics.</vt:lpstr>
      <vt:lpstr>Data visualization with ggplot2</vt:lpstr>
      <vt:lpstr>ggplot2 builds a graph with the following: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Research Tool.</dc:title>
  <dc:creator>JOHNSTON Susan</dc:creator>
  <cp:lastModifiedBy>Susan Johnston</cp:lastModifiedBy>
  <cp:revision>76</cp:revision>
  <dcterms:created xsi:type="dcterms:W3CDTF">2017-11-06T22:28:32Z</dcterms:created>
  <dcterms:modified xsi:type="dcterms:W3CDTF">2024-02-13T00:50:27Z</dcterms:modified>
</cp:coreProperties>
</file>